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7" r:id="rId30"/>
    <p:sldId id="288" r:id="rId31"/>
    <p:sldId id="289" r:id="rId32"/>
    <p:sldId id="290" r:id="rId33"/>
    <p:sldId id="291" r:id="rId34"/>
    <p:sldId id="293" r:id="rId35"/>
    <p:sldId id="295" r:id="rId36"/>
    <p:sldId id="297" r:id="rId37"/>
    <p:sldId id="296" r:id="rId38"/>
    <p:sldId id="294"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2254859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DAC9E2-F256-44E9-BDDC-DA9CE3080CCF}"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42387276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5456321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49873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13630032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4"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11946491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4"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35413914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19500530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9102515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26446467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16538167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DAC9E2-F256-44E9-BDDC-DA9CE3080CCF}"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41425046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DAC9E2-F256-44E9-BDDC-DA9CE3080CCF}" type="datetimeFigureOut">
              <a:rPr lang="hr-HR" smtClean="0"/>
              <a:t>19.1.2021.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21879052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3"/>
          <p:cNvSpPr>
            <a:spLocks noGrp="1"/>
          </p:cNvSpPr>
          <p:nvPr>
            <p:ph type="ftr" sz="quarter" idx="11"/>
          </p:nvPr>
        </p:nvSpPr>
        <p:spPr/>
        <p:txBody>
          <a:bodyPr/>
          <a:lstStyle/>
          <a:p>
            <a:endParaRPr lang="hr-HR"/>
          </a:p>
        </p:txBody>
      </p:sp>
      <p:sp>
        <p:nvSpPr>
          <p:cNvPr id="6" name="Slide Number Placeholder 4"/>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41046478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2"/>
          <p:cNvSpPr>
            <a:spLocks noGrp="1"/>
          </p:cNvSpPr>
          <p:nvPr>
            <p:ph type="ftr" sz="quarter" idx="11"/>
          </p:nvPr>
        </p:nvSpPr>
        <p:spPr/>
        <p:txBody>
          <a:bodyPr/>
          <a:lstStyle/>
          <a:p>
            <a:endParaRPr lang="hr-HR"/>
          </a:p>
        </p:txBody>
      </p:sp>
      <p:sp>
        <p:nvSpPr>
          <p:cNvPr id="6" name="Slide Number Placeholder 3"/>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17349940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09DAC9E2-F256-44E9-BDDC-DA9CE3080CCF}" type="datetimeFigureOut">
              <a:rPr lang="hr-HR" smtClean="0"/>
              <a:t>19.1.2021.</a:t>
            </a:fld>
            <a:endParaRPr lang="hr-HR"/>
          </a:p>
        </p:txBody>
      </p:sp>
      <p:sp>
        <p:nvSpPr>
          <p:cNvPr id="5" name="Footer Placeholder 5"/>
          <p:cNvSpPr>
            <a:spLocks noGrp="1"/>
          </p:cNvSpPr>
          <p:nvPr>
            <p:ph type="ftr" sz="quarter" idx="11"/>
          </p:nvPr>
        </p:nvSpPr>
        <p:spPr/>
        <p:txBody>
          <a:bodyPr/>
          <a:lstStyle/>
          <a:p>
            <a:endParaRPr lang="hr-HR"/>
          </a:p>
        </p:txBody>
      </p:sp>
      <p:sp>
        <p:nvSpPr>
          <p:cNvPr id="6" name="Slide Number Placeholder 6"/>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9461029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DAC9E2-F256-44E9-BDDC-DA9CE3080CCF}"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3AC24176-7AD5-4655-9E26-6541B7C5DC26}" type="slidenum">
              <a:rPr lang="hr-HR" smtClean="0"/>
              <a:t>‹#›</a:t>
            </a:fld>
            <a:endParaRPr lang="hr-HR"/>
          </a:p>
        </p:txBody>
      </p:sp>
    </p:spTree>
    <p:extLst>
      <p:ext uri="{BB962C8B-B14F-4D97-AF65-F5344CB8AC3E}">
        <p14:creationId xmlns:p14="http://schemas.microsoft.com/office/powerpoint/2010/main" val="33755920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9DAC9E2-F256-44E9-BDDC-DA9CE3080CCF}" type="datetimeFigureOut">
              <a:rPr lang="hr-HR" smtClean="0"/>
              <a:t>19.1.2021.</a:t>
            </a:fld>
            <a:endParaRPr lang="hr-H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hr-H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AC24176-7AD5-4655-9E26-6541B7C5DC26}" type="slidenum">
              <a:rPr lang="hr-HR" smtClean="0"/>
              <a:t>‹#›</a:t>
            </a:fld>
            <a:endParaRPr lang="hr-HR"/>
          </a:p>
        </p:txBody>
      </p:sp>
    </p:spTree>
    <p:extLst>
      <p:ext uri="{BB962C8B-B14F-4D97-AF65-F5344CB8AC3E}">
        <p14:creationId xmlns:p14="http://schemas.microsoft.com/office/powerpoint/2010/main" val="6299173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8" Type="http://schemas.openxmlformats.org/officeDocument/2006/relationships/hyperlink" Target="https://hr.wikipedia.org/wiki/Biologija" TargetMode="External"/><Relationship Id="rId3" Type="http://schemas.openxmlformats.org/officeDocument/2006/relationships/hyperlink" Target="https://hr.wikipedia.org/wiki/Javno_zdravstvo" TargetMode="External"/><Relationship Id="rId7" Type="http://schemas.openxmlformats.org/officeDocument/2006/relationships/hyperlink" Target="https://hr.wikipedia.org/wiki/Filozofija" TargetMode="External"/><Relationship Id="rId2" Type="http://schemas.openxmlformats.org/officeDocument/2006/relationships/hyperlink" Target="https://hr.wikipedia.org/wiki/Bolest" TargetMode="External"/><Relationship Id="rId1" Type="http://schemas.openxmlformats.org/officeDocument/2006/relationships/slideLayout" Target="../slideLayouts/slideLayout7.xml"/><Relationship Id="rId6" Type="http://schemas.openxmlformats.org/officeDocument/2006/relationships/hyperlink" Target="https://hr.wikipedia.org/wiki/Matematika" TargetMode="External"/><Relationship Id="rId5" Type="http://schemas.openxmlformats.org/officeDocument/2006/relationships/hyperlink" Target="https://hr.wikipedia.org/wiki/Statistika" TargetMode="External"/><Relationship Id="rId10" Type="http://schemas.openxmlformats.org/officeDocument/2006/relationships/hyperlink" Target="https://hr.wikipedia.org/wiki/Stres" TargetMode="External"/><Relationship Id="rId4" Type="http://schemas.openxmlformats.org/officeDocument/2006/relationships/hyperlink" Target="https://hr.wikipedia.org/w/index.php?title=Klini%C4%8Dka_medicina&amp;action=edit&amp;redlink=1" TargetMode="External"/><Relationship Id="rId9" Type="http://schemas.openxmlformats.org/officeDocument/2006/relationships/hyperlink" Target="https://hr.wikipedia.org/wiki/HIV"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hyperlink" Target="https://hr.wikipedia.org/wiki/Antitijelo"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hr.wikipedia.org/wiki/16._o%C5%BEujka" TargetMode="External"/><Relationship Id="rId7" Type="http://schemas.openxmlformats.org/officeDocument/2006/relationships/image" Target="../media/image6.jpeg"/><Relationship Id="rId2" Type="http://schemas.openxmlformats.org/officeDocument/2006/relationships/hyperlink" Target="https://hr.wikipedia.org/wiki/York" TargetMode="External"/><Relationship Id="rId1" Type="http://schemas.openxmlformats.org/officeDocument/2006/relationships/slideLayout" Target="../slideLayouts/slideLayout7.xml"/><Relationship Id="rId6" Type="http://schemas.openxmlformats.org/officeDocument/2006/relationships/hyperlink" Target="https://hr.wikipedia.org/wiki/1858." TargetMode="External"/><Relationship Id="rId5" Type="http://schemas.openxmlformats.org/officeDocument/2006/relationships/hyperlink" Target="https://hr.wikipedia.org/wiki/16._lipnja" TargetMode="External"/><Relationship Id="rId4" Type="http://schemas.openxmlformats.org/officeDocument/2006/relationships/hyperlink" Target="https://hr.wikipedia.org/wiki/1813."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hzjz.hr/wp-content/uploads/2018/06/kalendar-cijepljenja-2018..png" TargetMode="Externa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s://www.bug.hr/img/mehanizmi-djelovanja-kemijski-sastav-i-reverzni-inzenjering-biontech-pfizer_GSL7g7.jpg" TargetMode="Externa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01FCB5-F77B-4CCF-9E6C-55B9ADF06363}"/>
              </a:ext>
            </a:extLst>
          </p:cNvPr>
          <p:cNvSpPr txBox="1"/>
          <p:nvPr/>
        </p:nvSpPr>
        <p:spPr>
          <a:xfrm>
            <a:off x="3204341" y="2842313"/>
            <a:ext cx="6093372" cy="769441"/>
          </a:xfrm>
          <a:prstGeom prst="rect">
            <a:avLst/>
          </a:prstGeom>
          <a:noFill/>
        </p:spPr>
        <p:txBody>
          <a:bodyPr wrap="square">
            <a:spAutoFit/>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4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E P I D E M I O L O G I J A</a:t>
            </a:r>
            <a:endParaRPr lang="hr-HR" dirty="0">
              <a:solidFill>
                <a:srgbClr val="00B0F0"/>
              </a:solidFill>
            </a:endParaRPr>
          </a:p>
        </p:txBody>
      </p:sp>
    </p:spTree>
    <p:extLst>
      <p:ext uri="{BB962C8B-B14F-4D97-AF65-F5344CB8AC3E}">
        <p14:creationId xmlns:p14="http://schemas.microsoft.com/office/powerpoint/2010/main" val="27873446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C1FB245-E2B2-4B60-8C3D-CBD3C820E7AC}"/>
              </a:ext>
            </a:extLst>
          </p:cNvPr>
          <p:cNvSpPr txBox="1"/>
          <p:nvPr/>
        </p:nvSpPr>
        <p:spPr>
          <a:xfrm>
            <a:off x="677918" y="608481"/>
            <a:ext cx="10279117" cy="5417252"/>
          </a:xfrm>
          <a:prstGeom prst="rect">
            <a:avLst/>
          </a:prstGeom>
          <a:noFill/>
        </p:spPr>
        <p:txBody>
          <a:bodyPr wrap="square">
            <a:spAutoFit/>
          </a:bodyPr>
          <a:lstStyle/>
          <a:p>
            <a:pPr marL="228600">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Epidemiološke varijable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(sva stanja, osobine i sl. koje mogu imati utjecaja na bolest i smrtnost)</a:t>
            </a:r>
          </a:p>
          <a:p>
            <a:pPr marL="228600">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Calibri" panose="020F0502020204030204" pitchFamily="34" charset="0"/>
              <a:buChar char="-"/>
            </a:pPr>
            <a:r>
              <a:rPr lang="hr-HR" sz="2400" dirty="0">
                <a:effectLst/>
                <a:latin typeface="Calibri" panose="020F0502020204030204" pitchFamily="34" charset="0"/>
                <a:ea typeface="Calibri" panose="020F0502020204030204" pitchFamily="34" charset="0"/>
                <a:cs typeface="Times New Roman" panose="02020603050405020304" pitchFamily="18" charset="0"/>
              </a:rPr>
              <a:t>Životna dob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ovo je najvažnija varijabla po pitanju morbiditeta i mortaliteta.</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Calibri" panose="020F0502020204030204" pitchFamily="34" charset="0"/>
              <a:buChar char="-"/>
            </a:pPr>
            <a:r>
              <a:rPr lang="hr-HR" sz="2400" dirty="0">
                <a:effectLst/>
                <a:latin typeface="Calibri" panose="020F0502020204030204" pitchFamily="34" charset="0"/>
                <a:ea typeface="Calibri" panose="020F0502020204030204" pitchFamily="34" charset="0"/>
                <a:cs typeface="Times New Roman" panose="02020603050405020304" pitchFamily="18" charset="0"/>
              </a:rPr>
              <a:t>Spol</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Općenito se smatra da nema veće razlike u osjetljivosti ili podložnosti raznim bolestima, postoje razlike u mortalitetu i morbiditetu. Općenito se rađa više muškaraca nego žena (107/100) ali je i umiranje muškaraca veće u svim dobnim skupinama.</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spcAft>
                <a:spcPts val="800"/>
              </a:spcAft>
              <a:buFont typeface="Calibri" panose="020F0502020204030204" pitchFamily="34" charset="0"/>
              <a:buChar char="-"/>
            </a:pPr>
            <a:r>
              <a:rPr lang="hr-HR" sz="2400" dirty="0">
                <a:effectLst/>
                <a:latin typeface="Calibri" panose="020F0502020204030204" pitchFamily="34" charset="0"/>
                <a:ea typeface="Calibri" panose="020F0502020204030204" pitchFamily="34" charset="0"/>
                <a:cs typeface="Times New Roman" panose="02020603050405020304" pitchFamily="18" charset="0"/>
              </a:rPr>
              <a:t>Zanimanje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Određena zanimanja svakako nose pojačane rizike za dobivanje neke bolesti a već i sam odabir zanimanja može biti posljedica bolesti.</a:t>
            </a:r>
          </a:p>
        </p:txBody>
      </p:sp>
    </p:spTree>
    <p:extLst>
      <p:ext uri="{BB962C8B-B14F-4D97-AF65-F5344CB8AC3E}">
        <p14:creationId xmlns:p14="http://schemas.microsoft.com/office/powerpoint/2010/main" val="34144076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CBFF61F-1898-4F9E-8F59-2E32BBF2F619}"/>
              </a:ext>
            </a:extLst>
          </p:cNvPr>
          <p:cNvSpPr txBox="1"/>
          <p:nvPr/>
        </p:nvSpPr>
        <p:spPr>
          <a:xfrm>
            <a:off x="425668" y="293009"/>
            <a:ext cx="10752083" cy="5303760"/>
          </a:xfrm>
          <a:prstGeom prst="rect">
            <a:avLst/>
          </a:prstGeom>
          <a:noFill/>
        </p:spPr>
        <p:txBody>
          <a:bodyPr wrap="square">
            <a:spAutoFit/>
          </a:bodyPr>
          <a:lstStyle/>
          <a:p>
            <a:pPr marL="228600">
              <a:lnSpc>
                <a:spcPct val="107000"/>
              </a:lnSpc>
              <a:spcAft>
                <a:spcPts val="800"/>
              </a:spcAft>
            </a:pPr>
            <a:r>
              <a:rPr lang="hr-HR" sz="20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Imunobiološko</a:t>
            </a: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stanje i kolektivni imunitet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Potpuno je jasno ukoliko je pojedinac imunološki otporniji neće obolijevati ili će imati manje izražene simptome neke bolesti, ukoliko je veliki dio populacije otporan cijela populacija uključujući i manje otporne biti će manjeg rizika od bolesti.</a:t>
            </a:r>
          </a:p>
          <a:p>
            <a:pPr marL="228600">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228600">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Mjesto</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svakako ima veliki utjecaj zbog karakteristika koje neko mjesto može imati : klima, flora i fauna, stanje atmosfere, meteorološke prilike, tlo, voda, način prehrane ………  .</a:t>
            </a:r>
          </a:p>
          <a:p>
            <a:pPr marL="228600">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228600">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Vrijeme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učestalost pojavljivanja neke bolesti može biti jednake učestalosti te rjeđe ili češće i dijelimo ga na tri dijela : </a:t>
            </a:r>
            <a:r>
              <a:rPr lang="hr-HR" sz="2000" dirty="0">
                <a:effectLst/>
                <a:latin typeface="Calibri" panose="020F0502020204030204" pitchFamily="34" charset="0"/>
                <a:ea typeface="Calibri" panose="020F0502020204030204" pitchFamily="34" charset="0"/>
                <a:cs typeface="Times New Roman" panose="02020603050405020304" pitchFamily="18" charset="0"/>
              </a:rPr>
              <a:t>Sezonsko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_ kretanje unutar jedne godine, </a:t>
            </a:r>
            <a:r>
              <a:rPr lang="hr-HR" sz="2000" dirty="0">
                <a:effectLst/>
                <a:latin typeface="Calibri" panose="020F0502020204030204" pitchFamily="34" charset="0"/>
                <a:ea typeface="Calibri" panose="020F0502020204030204" pitchFamily="34" charset="0"/>
                <a:cs typeface="Times New Roman" panose="02020603050405020304" pitchFamily="18" charset="0"/>
              </a:rPr>
              <a:t>Periodično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razdoblje dulje od jedne godine a kraće od deset godina, </a:t>
            </a:r>
            <a:r>
              <a:rPr lang="hr-HR" sz="2000" dirty="0">
                <a:effectLst/>
                <a:latin typeface="Calibri" panose="020F0502020204030204" pitchFamily="34" charset="0"/>
                <a:ea typeface="Calibri" panose="020F0502020204030204" pitchFamily="34" charset="0"/>
                <a:cs typeface="Times New Roman" panose="02020603050405020304" pitchFamily="18" charset="0"/>
              </a:rPr>
              <a:t>Sekularno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dulje od deset godina.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Postoji još cijelo mnoštvo raznih analitičkih čimbenika u ovome dijelu no vjerujem da za ciljanu populaciju kojoj je ovaj rad namijenjen nije važna a moglo bi biti i nezanimljivo u samom stručnom radu na ovu temu još smo neke obradili, pa ćemo sada prijeći na nastanak i širenje bolesti.</a:t>
            </a:r>
          </a:p>
        </p:txBody>
      </p:sp>
    </p:spTree>
    <p:extLst>
      <p:ext uri="{BB962C8B-B14F-4D97-AF65-F5344CB8AC3E}">
        <p14:creationId xmlns:p14="http://schemas.microsoft.com/office/powerpoint/2010/main" val="38420912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E7B31F2-D2FE-47D7-AD00-5F7DA6910DFC}"/>
              </a:ext>
            </a:extLst>
          </p:cNvPr>
          <p:cNvSpPr txBox="1"/>
          <p:nvPr/>
        </p:nvSpPr>
        <p:spPr>
          <a:xfrm>
            <a:off x="930166" y="1195953"/>
            <a:ext cx="10594427" cy="4466094"/>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Nastanak i širenje bolesti (</a:t>
            </a:r>
            <a:r>
              <a:rPr lang="hr-HR" sz="32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Vogralikov</a:t>
            </a: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lanac)</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 bi došlo do zarazne bolesti njezinog širenja mora biti ispunjeno pet uvjeta zvanih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Vogralikov</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lanac.</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Izvor zaraze</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Putevi širenja</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Ulazna vrata infekcije</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Količina i virulencija uzročnika te utjecaj okoliša</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Dispozicija (sklonost) i osjetljivost domaćina</a:t>
            </a:r>
          </a:p>
          <a:p>
            <a:pPr marL="457200">
              <a:lnSpc>
                <a:spcPct val="107000"/>
              </a:lnSpc>
              <a:spcAft>
                <a:spcPts val="800"/>
              </a:spcAft>
            </a:pPr>
            <a:r>
              <a:rPr lang="hr-HR" sz="2400" dirty="0">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92839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ADBCEA2-6412-4B5E-9F93-7685D02EF2F6}"/>
              </a:ext>
            </a:extLst>
          </p:cNvPr>
          <p:cNvSpPr txBox="1"/>
          <p:nvPr/>
        </p:nvSpPr>
        <p:spPr>
          <a:xfrm>
            <a:off x="725213" y="1211682"/>
            <a:ext cx="10484069" cy="3968330"/>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Prevencija zaraznih bolesti</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Iako je udio zaraznih bolesti u općem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morbilitetu</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mortalitetu značajno manji nego u prošlosti. Ipak uvijek postoje mogućnosti nastanka odnosno pojave i posebno opasnih bolesti u epidemijskim razmjerima. Zaraza može u znatnoj mjeri ugroziti zdravlje pojedinaca i populacije, stoga se društvena zajednica bavi ovom problematikom. Sve države i zajednice imaju propise postupaka ukoliko do zaraze dođe.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Imamo dvije vrste postupaka odnosno mjera. Mjere prema bolesniku i mjere prema okolišu.</a:t>
            </a:r>
          </a:p>
        </p:txBody>
      </p:sp>
    </p:spTree>
    <p:extLst>
      <p:ext uri="{BB962C8B-B14F-4D97-AF65-F5344CB8AC3E}">
        <p14:creationId xmlns:p14="http://schemas.microsoft.com/office/powerpoint/2010/main" val="17052579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52C70E-E5B9-458E-B80E-A4964BF58FD2}"/>
              </a:ext>
            </a:extLst>
          </p:cNvPr>
          <p:cNvSpPr txBox="1"/>
          <p:nvPr/>
        </p:nvSpPr>
        <p:spPr>
          <a:xfrm>
            <a:off x="867103" y="605955"/>
            <a:ext cx="10720552" cy="6120202"/>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Mjere prema bolesniku</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effectLst/>
                <a:latin typeface="Calibri" panose="020F0502020204030204" pitchFamily="34" charset="0"/>
                <a:ea typeface="Calibri" panose="020F0502020204030204" pitchFamily="34" charset="0"/>
                <a:cs typeface="Times New Roman" panose="02020603050405020304" pitchFamily="18" charset="0"/>
              </a:rPr>
              <a:t>Rano otkrivanje bolesti</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Dijagnozu treba postaviti u što kraćem vremenu jer oboljela osoba izlučuje i širi mnogo uzročnika. Posebno je potrebno postaviti dijagnozu kod klinički nejasnih i nevidljivih slučajeva.</a:t>
            </a:r>
          </a:p>
          <a:p>
            <a:pPr>
              <a:lnSpc>
                <a:spcPct val="107000"/>
              </a:lnSpc>
              <a:spcAft>
                <a:spcPts val="800"/>
              </a:spcAft>
            </a:pPr>
            <a:r>
              <a:rPr lang="hr-HR" sz="2400" b="1" dirty="0">
                <a:effectLst/>
                <a:latin typeface="Calibri" panose="020F0502020204030204" pitchFamily="34" charset="0"/>
                <a:ea typeface="Calibri" panose="020F0502020204030204" pitchFamily="34" charset="0"/>
                <a:cs typeface="Times New Roman" panose="02020603050405020304" pitchFamily="18" charset="0"/>
              </a:rPr>
              <a:t>Prijavljivanje bolesti i smrti</a:t>
            </a:r>
            <a:endParaRPr lang="hr-HR"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Prema zakonu o zaštiti pučanstva u Hrvatskoj obavezno se prijavljuje svaki slučaj bolesti ili smrti od zaraznih bolesti. Obavezno se prijavljuju sve epidemije zaraznih bolesti. Prijavljuje se svaka sumnja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naBrill-Zinserovu</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 koleru, kugu, pjegavac, žutu groznicu, virusne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hemoragijske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bolesti (krvarenja). Prijavljuje se sve svako izlučivanje klica trbušnog tifusa, nošenje antigena virusne žutice tipa B i C i protutijela na virus AIDS-a. Bolesti se na propisanom obrascu prijavljuju nadležnom Zavodu za javno zdravstvo i Hrvatskom zavodu za javno zdravstvo.</a:t>
            </a:r>
          </a:p>
          <a:p>
            <a:pPr>
              <a:lnSpc>
                <a:spcPct val="107000"/>
              </a:lnSpc>
              <a:spcAft>
                <a:spcPts val="800"/>
              </a:spcAft>
            </a:pP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64141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A68AE52-DD27-41C4-857B-9C0FB4DF21A9}"/>
              </a:ext>
            </a:extLst>
          </p:cNvPr>
          <p:cNvSpPr txBox="1"/>
          <p:nvPr/>
        </p:nvSpPr>
        <p:spPr>
          <a:xfrm>
            <a:off x="239110" y="414360"/>
            <a:ext cx="11713780" cy="6029279"/>
          </a:xfrm>
          <a:prstGeom prst="rect">
            <a:avLst/>
          </a:prstGeom>
          <a:noFill/>
        </p:spPr>
        <p:txBody>
          <a:bodyPr wrap="square">
            <a:spAutoFit/>
          </a:bodyPr>
          <a:lstStyle/>
          <a:p>
            <a:pPr>
              <a:lnSpc>
                <a:spcPct val="107000"/>
              </a:lnSpc>
              <a:spcAft>
                <a:spcPts val="800"/>
              </a:spcAft>
            </a:pP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Izolacija i liječenje</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 bi se spriječilo dalje širenje u bolnici obavezno se izoliraju oboljeli ili sumnjivi na :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Brill</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Zinserovu</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 sifilis u zaraznom stadiju,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meningokoknu</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 gubu, koleru, kugu, virusne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hemoragijske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groznice, dječju paralizu, difteriju, pjegavac, povratnu groznicu, trbušni tifus, brucelozu, malariju, bjesnoću, tetanus i crni prišt. Oboljeli od drugih bolesti mogu biti izolirani i kod kuće ako za to postoje uvjeti.</a:t>
            </a:r>
          </a:p>
          <a:p>
            <a:pPr>
              <a:lnSpc>
                <a:spcPct val="107000"/>
              </a:lnSpc>
              <a:spcAft>
                <a:spcPts val="800"/>
              </a:spcAft>
            </a:pP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Dezinfekcija, dezinsekcija, deratizacija</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Dezinfekcija se provodi svaki dan. Dezinficiraju se sekreti, svi predmeti koje je bolesnik dirao. Ako je bolesnik ozdravio ili umro provodi se završna dezinfekcija prostorija i predmeta. Obavezno se provodi kod : kolere, kuge, virusnih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hemoragijskih</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groznica, bjesnoće, difterije, trbušnog tifusa, dječje paralize, dizenterije, tuberkuloze u zaraznom stadiju, virusne žutice A, legionarske bolesti ako postavljena epidemiološka indikacija. Dezinsekcija se provodi kod pjegavca, povratne groznice,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Brillove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bolesti i malarije. Deratizacija se provodi kod kuge,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leptospiroze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ili drugih bolesti kojima su izvor zaraze glodavci.</a:t>
            </a:r>
          </a:p>
          <a:p>
            <a:pPr>
              <a:lnSpc>
                <a:spcPct val="107000"/>
              </a:lnSpc>
              <a:spcAft>
                <a:spcPts val="800"/>
              </a:spcAft>
            </a:pP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Kontrola </a:t>
            </a:r>
            <a:r>
              <a:rPr lang="hr-HR" sz="18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kliconoštva</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Postoje mjere koje se rabe posebno prema akutnim a posebno prema kroničnim kliconošama. Radi se o kontrolama (izlučevine, krvi, stolice , urina …….) koje se rade nakon ozdravljenja akutnih bolesnika  u određenim vremenskim razmacima kontrolira se pozitivnost bolesnika. Kod kroničnih kliconoša ove provjere rade se cjeloživotno. Kontrole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kliconoštva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rade se i kod zdravih ljudi ukoliko rade na poslovima pripreme, distribucije, i ostalih poslova sa hranom i vodom. Zatim osoblje dječjih vrtića, bolničko i ostalo zdravstveno osoblje i ostali poslovi gdje postoji takva potreba.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9055836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AF06076-7FE3-43EC-9DDE-7D9CAD17D248}"/>
              </a:ext>
            </a:extLst>
          </p:cNvPr>
          <p:cNvSpPr txBox="1"/>
          <p:nvPr/>
        </p:nvSpPr>
        <p:spPr>
          <a:xfrm>
            <a:off x="270641" y="807609"/>
            <a:ext cx="11650717" cy="5242782"/>
          </a:xfrm>
          <a:prstGeom prst="rect">
            <a:avLst/>
          </a:prstGeom>
          <a:noFill/>
        </p:spPr>
        <p:txBody>
          <a:bodyPr wrap="square">
            <a:spAutoFit/>
          </a:bodyPr>
          <a:lstStyle/>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Mjere prema okolini</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b="1" dirty="0">
                <a:effectLst/>
                <a:latin typeface="Calibri" panose="020F0502020204030204" pitchFamily="34" charset="0"/>
                <a:ea typeface="Calibri" panose="020F0502020204030204" pitchFamily="34" charset="0"/>
                <a:cs typeface="Times New Roman" panose="02020603050405020304" pitchFamily="18" charset="0"/>
              </a:rPr>
              <a:t>Epidemiološka istraživanja bolesnika i kliconoša</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Epidemiološka istraživanja sastoje se od traženja novooboljelih, kako tipičnih (vidljivih tako i atipičnih odnosno teže uočljivih slučajeva.</a:t>
            </a:r>
          </a:p>
          <a:p>
            <a:pPr>
              <a:lnSpc>
                <a:spcPct val="107000"/>
              </a:lnSpc>
              <a:spcAft>
                <a:spcPts val="800"/>
              </a:spcAft>
            </a:pPr>
            <a:r>
              <a:rPr lang="hr-HR" sz="1800" b="1" dirty="0">
                <a:effectLst/>
                <a:latin typeface="Calibri" panose="020F0502020204030204" pitchFamily="34" charset="0"/>
                <a:ea typeface="Calibri" panose="020F0502020204030204" pitchFamily="34" charset="0"/>
                <a:cs typeface="Times New Roman" panose="02020603050405020304" pitchFamily="18" charset="0"/>
              </a:rPr>
              <a:t>Zdravstveni nadzor</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Zdravstveni nadzor radi se nad osobama koje su bile u kontaktu sa zaraženim osobama, zbog mogućnosti da i sami postanu bolesnici. Takvim osobama nije zabranjeno slobodno kretanje ali se moraju prijavljivati nadležnim zdravstvenim ustanovama koje odgovarajućim testovima utvrđuju zdravstveno stanje. Ukoliko se radi o crijevnim bolestima osobe rade sa hranom privremeno ne mogu ići na posao.</a:t>
            </a:r>
          </a:p>
          <a:p>
            <a:pPr>
              <a:lnSpc>
                <a:spcPct val="107000"/>
              </a:lnSpc>
              <a:spcAft>
                <a:spcPts val="800"/>
              </a:spcAft>
            </a:pPr>
            <a:r>
              <a:rPr lang="hr-HR" sz="1800" b="1" dirty="0">
                <a:effectLst/>
                <a:latin typeface="Calibri" panose="020F0502020204030204" pitchFamily="34" charset="0"/>
                <a:ea typeface="Calibri" panose="020F0502020204030204" pitchFamily="34" charset="0"/>
                <a:cs typeface="Times New Roman" panose="02020603050405020304" pitchFamily="18" charset="0"/>
              </a:rPr>
              <a:t>Karantena</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Ograničeno kretanje i stalni zdravstveni nadzor određuje se svim osobama koje su bile u kontaktu sa oboljelima ili sumnjivima na oboljenje od kuge, virusnih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hemoragijskih</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groznica s bubrežnim sindromima. Karantena traje kao dvostruko razdoblje maksimalne inkubacije za odgovarajuću bolest i obično se provodi u zdravstvenoj ustanovi. Nakon što to vrijeme prođe a ne pojavi se bolest karantena se ukida a provodi se dezinfekcije, a po potrebi i dezinsekcija i deratizacija prostora.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112506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3B1E456-A3E7-470F-9F6D-AF40E4992267}"/>
              </a:ext>
            </a:extLst>
          </p:cNvPr>
          <p:cNvSpPr txBox="1"/>
          <p:nvPr/>
        </p:nvSpPr>
        <p:spPr>
          <a:xfrm>
            <a:off x="614854" y="2144702"/>
            <a:ext cx="10421007" cy="1752403"/>
          </a:xfrm>
          <a:prstGeom prst="rect">
            <a:avLst/>
          </a:prstGeom>
          <a:noFill/>
        </p:spPr>
        <p:txBody>
          <a:bodyPr wrap="square">
            <a:spAutoFit/>
          </a:bodyPr>
          <a:lstStyle/>
          <a:p>
            <a:pPr>
              <a:lnSpc>
                <a:spcPct val="107000"/>
              </a:lnSpc>
              <a:spcAft>
                <a:spcPts val="800"/>
              </a:spcAft>
            </a:pPr>
            <a:r>
              <a:rPr lang="hr-HR" sz="32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Imunoprofilaksa</a:t>
            </a: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32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seroprofilaksa</a:t>
            </a: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32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kemoprofilaksa</a:t>
            </a:r>
            <a:endPar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3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Ovi pojmovi nama razumljivije znače cijepljenje a cijepljenje zbog aktualnosti i obimnosti imam namjeru obraditi kasnije.</a:t>
            </a:r>
          </a:p>
        </p:txBody>
      </p:sp>
    </p:spTree>
    <p:extLst>
      <p:ext uri="{BB962C8B-B14F-4D97-AF65-F5344CB8AC3E}">
        <p14:creationId xmlns:p14="http://schemas.microsoft.com/office/powerpoint/2010/main" val="2980926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05FA6D9-5CD8-47EC-944B-2D3D5B4E7EF9}"/>
              </a:ext>
            </a:extLst>
          </p:cNvPr>
          <p:cNvSpPr txBox="1"/>
          <p:nvPr/>
        </p:nvSpPr>
        <p:spPr>
          <a:xfrm>
            <a:off x="993228" y="1002547"/>
            <a:ext cx="10578662" cy="4231736"/>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Opće, higijenske i sanitarno tehničke mjere</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Osim higijenski postupaka koje smo već obradili u obradi higijene samo ćemo nabrojati ostale mjere</a:t>
            </a:r>
            <a:endPar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Rješavanje problema zdrave vodoopskrbe</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Uklanjanje i dispoziciju otpadnih tvari uključujući otpadne vode i kruti otpad</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Održavanje sanitarno higijenskih uvjeta u javnim zgradama i na javnim prostorima</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Nadzor nad svim etapama proizvodnje, prerade, transporta, skladištenja i prodaje namirnica</a:t>
            </a:r>
          </a:p>
          <a:p>
            <a:pPr marL="342900" lvl="0" indent="-342900">
              <a:lnSpc>
                <a:spcPct val="107000"/>
              </a:lnSpc>
              <a:spcAft>
                <a:spcPts val="800"/>
              </a:spcAft>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Zdravstveni odgoj</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65312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9F3BE2-6BCF-4141-BBFA-E19E2D06975E}"/>
              </a:ext>
            </a:extLst>
          </p:cNvPr>
          <p:cNvSpPr>
            <a:spLocks noGrp="1"/>
          </p:cNvSpPr>
          <p:nvPr>
            <p:ph type="title"/>
          </p:nvPr>
        </p:nvSpPr>
        <p:spPr>
          <a:xfrm>
            <a:off x="1549235" y="1723697"/>
            <a:ext cx="8825659" cy="1981200"/>
          </a:xfrm>
        </p:spPr>
        <p:txBody>
          <a:bodyPr/>
          <a:lstStyle/>
          <a:p>
            <a:pPr>
              <a:lnSpc>
                <a:spcPct val="107000"/>
              </a:lnSpc>
              <a:spcAft>
                <a:spcPts val="800"/>
              </a:spcAft>
            </a:pPr>
            <a:r>
              <a:rPr lang="hr-HR" sz="4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Gripa (</a:t>
            </a:r>
            <a:r>
              <a:rPr lang="hr-HR" sz="48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Influenza</a:t>
            </a:r>
            <a:r>
              <a:rPr lang="hr-HR" sz="4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t>
            </a:r>
            <a:r>
              <a:rPr lang="hr-HR" sz="4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r>
            <a:br>
              <a:rPr lang="hr-HR" sz="4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br>
            <a:r>
              <a:rPr lang="hr-HR" sz="4800" dirty="0">
                <a:effectLst/>
                <a:latin typeface="Calibri" panose="020F0502020204030204" pitchFamily="34" charset="0"/>
                <a:ea typeface="Calibri" panose="020F0502020204030204" pitchFamily="34" charset="0"/>
                <a:cs typeface="Times New Roman" panose="02020603050405020304" pitchFamily="18" charset="0"/>
              </a:rPr>
              <a:t> </a:t>
            </a:r>
            <a:endParaRPr lang="hr-HR" dirty="0"/>
          </a:p>
        </p:txBody>
      </p:sp>
      <p:sp>
        <p:nvSpPr>
          <p:cNvPr id="3" name="Text Placeholder 2">
            <a:extLst>
              <a:ext uri="{FF2B5EF4-FFF2-40B4-BE49-F238E27FC236}">
                <a16:creationId xmlns:a16="http://schemas.microsoft.com/office/drawing/2014/main" xmlns="" id="{C390933A-A1FC-4082-87CF-044F531EA625}"/>
              </a:ext>
            </a:extLst>
          </p:cNvPr>
          <p:cNvSpPr>
            <a:spLocks noGrp="1"/>
          </p:cNvSpPr>
          <p:nvPr>
            <p:ph type="body" sz="half" idx="2"/>
          </p:nvPr>
        </p:nvSpPr>
        <p:spPr>
          <a:xfrm>
            <a:off x="1817106" y="3365939"/>
            <a:ext cx="8825659" cy="2362200"/>
          </a:xfrm>
        </p:spPr>
        <p:txBody>
          <a:bodyPr/>
          <a:lstStyle/>
          <a:p>
            <a:r>
              <a:rPr lang="hr-HR" dirty="0">
                <a:solidFill>
                  <a:srgbClr val="FFFF00"/>
                </a:solidFill>
              </a:rPr>
              <a:t>Zbog aktualnosti i specifičnosti ove bolesti obraditi ću je podrobnije</a:t>
            </a:r>
          </a:p>
        </p:txBody>
      </p:sp>
    </p:spTree>
    <p:extLst>
      <p:ext uri="{BB962C8B-B14F-4D97-AF65-F5344CB8AC3E}">
        <p14:creationId xmlns:p14="http://schemas.microsoft.com/office/powerpoint/2010/main" val="1152178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D028D7F-93EB-48E7-8F48-2CB0E760F46C}"/>
              </a:ext>
            </a:extLst>
          </p:cNvPr>
          <p:cNvSpPr txBox="1"/>
          <p:nvPr/>
        </p:nvSpPr>
        <p:spPr>
          <a:xfrm>
            <a:off x="223344" y="499738"/>
            <a:ext cx="11745311" cy="6152390"/>
          </a:xfrm>
          <a:prstGeom prst="rect">
            <a:avLst/>
          </a:prstGeom>
          <a:noFill/>
        </p:spPr>
        <p:txBody>
          <a:bodyPr wrap="square">
            <a:spAutoFit/>
          </a:bodyPr>
          <a:lstStyle/>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početak sam pojam epidemiologije uzet ćemo sa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wikipedije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obzirom da sve ostale definicije su vrlo slične i nepotrebno je bilo kakvo prilagođavanje.</a:t>
            </a:r>
          </a:p>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Epidemiologija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je znanost koja proučava širenje i čimbenike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tooltip="Bolest">
                  <a:extLst>
                    <a:ext uri="{A12FA001-AC4F-418D-AE19-62706E023703}">
                      <ahyp:hlinkClr xmlns:ahyp="http://schemas.microsoft.com/office/drawing/2018/hyperlinkcolor" xmlns="" val="tx"/>
                    </a:ext>
                  </a:extLst>
                </a:hlinkClick>
              </a:rPr>
              <a:t>bolesti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ljudskom stanovništvu (</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Rothman</a:t>
            </a:r>
            <a:r>
              <a:rPr lang="hr-HR" sz="2000" i="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Greenland</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 primjena te znanosti na rješavanje zdravstvenih problema (</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Last</a:t>
            </a:r>
            <a:r>
              <a:rPr lang="hr-HR" sz="2000" i="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2001.</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Epidemiologija se smatra temeljnim skupom metoda u svim istraživanjima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tooltip="Javno zdravstvo">
                  <a:extLst>
                    <a:ext uri="{A12FA001-AC4F-418D-AE19-62706E023703}">
                      <ahyp:hlinkClr xmlns:ahyp="http://schemas.microsoft.com/office/drawing/2018/hyperlinkcolor" xmlns="" val="tx"/>
                    </a:ext>
                  </a:extLst>
                </a:hlinkClick>
              </a:rPr>
              <a:t>javnog zdravstva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 ima veliku primjenu u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4" tooltip="Klinička medicina (stranica ne postoji)">
                  <a:extLst>
                    <a:ext uri="{A12FA001-AC4F-418D-AE19-62706E023703}">
                      <ahyp:hlinkClr xmlns:ahyp="http://schemas.microsoft.com/office/drawing/2018/hyperlinkcolor" xmlns="" val="tx"/>
                    </a:ext>
                  </a:extLst>
                </a:hlinkClick>
              </a:rPr>
              <a:t>kliničkoj medicini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kod utvrđivanja čimbenika rizika bolesti i određivanja najboljeg zdravstvenog djelovanja u kliničkoj praksi. Epidemiologija se kao znanost bavi čimbenicima koji utječu na zdravlje i bolest pojedinaca i društava, pa u tom smislu služi kao osnova i logički temelj za intervencije u interesu javnog zdravstva i za preventivnu medicinu.</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Epidemiolog se bavi pitanjima od onih praktičnih, kao što je istraživanje epidemija, utjecaj okoliša i promicanje zdravlja, do onih teoretskih, kao što je razrada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5" tooltip="Statistika">
                  <a:extLst>
                    <a:ext uri="{A12FA001-AC4F-418D-AE19-62706E023703}">
                      <ahyp:hlinkClr xmlns:ahyp="http://schemas.microsoft.com/office/drawing/2018/hyperlinkcolor" xmlns="" val="tx"/>
                    </a:ext>
                  </a:extLst>
                </a:hlinkClick>
              </a:rPr>
              <a:t>statističkih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6" tooltip="Matematika">
                  <a:extLst>
                    <a:ext uri="{A12FA001-AC4F-418D-AE19-62706E023703}">
                      <ahyp:hlinkClr xmlns:ahyp="http://schemas.microsoft.com/office/drawing/2018/hyperlinkcolor" xmlns="" val="tx"/>
                    </a:ext>
                  </a:extLst>
                </a:hlinkClick>
              </a:rPr>
              <a:t>matematičkih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7" tooltip="Filozofija">
                  <a:extLst>
                    <a:ext uri="{A12FA001-AC4F-418D-AE19-62706E023703}">
                      <ahyp:hlinkClr xmlns:ahyp="http://schemas.microsoft.com/office/drawing/2018/hyperlinkcolor" xmlns="" val="tx"/>
                    </a:ext>
                  </a:extLst>
                </a:hlinkClick>
              </a:rPr>
              <a:t>filozofskih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8" tooltip="Biologija">
                  <a:extLst>
                    <a:ext uri="{A12FA001-AC4F-418D-AE19-62706E023703}">
                      <ahyp:hlinkClr xmlns:ahyp="http://schemas.microsoft.com/office/drawing/2018/hyperlinkcolor" xmlns="" val="tx"/>
                    </a:ext>
                  </a:extLst>
                </a:hlinkClick>
              </a:rPr>
              <a:t>bioloških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teorija. U tu svrhu epidemiolozi koriste niz studija, od promatranja do pokusa, da prepoznaju kako utjecaji okoliša kao što su prehrana,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9" tooltip="HIV">
                  <a:extLst>
                    <a:ext uri="{A12FA001-AC4F-418D-AE19-62706E023703}">
                      <ahyp:hlinkClr xmlns:ahyp="http://schemas.microsoft.com/office/drawing/2018/hyperlinkcolor" xmlns="" val="tx"/>
                    </a:ext>
                  </a:extLst>
                </a:hlinkClick>
              </a:rPr>
              <a:t>HIV</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10" tooltip="Stres">
                  <a:extLst>
                    <a:ext uri="{A12FA001-AC4F-418D-AE19-62706E023703}">
                      <ahyp:hlinkClr xmlns:ahyp="http://schemas.microsoft.com/office/drawing/2018/hyperlinkcolor" xmlns="" val="tx"/>
                    </a:ext>
                  </a:extLst>
                </a:hlinkClick>
              </a:rPr>
              <a:t>stres</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kemikalije objektivno dovode do posljedica kao što su bolest, zdravlje i zdravstveni pokazatelji.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Epidemiološke se studije obično dijele na opisne, analitičke (koje proučavaju asocijacije, tj. uzročne odnose koji se obično podrazumijevaju) i eksperimentalne (taj se izraz obično odnosi na kliničko ili društveno liječenje i druge intervencije).</a:t>
            </a:r>
          </a:p>
        </p:txBody>
      </p:sp>
    </p:spTree>
    <p:extLst>
      <p:ext uri="{BB962C8B-B14F-4D97-AF65-F5344CB8AC3E}">
        <p14:creationId xmlns:p14="http://schemas.microsoft.com/office/powerpoint/2010/main" val="32940211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88E3863-3A69-4AC2-84D4-B0551F8A34D5}"/>
              </a:ext>
            </a:extLst>
          </p:cNvPr>
          <p:cNvSpPr txBox="1"/>
          <p:nvPr/>
        </p:nvSpPr>
        <p:spPr>
          <a:xfrm>
            <a:off x="662151" y="315299"/>
            <a:ext cx="10610193" cy="6207597"/>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Gripa (</a:t>
            </a:r>
            <a:r>
              <a:rPr lang="hr-HR" sz="24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Influenza</a:t>
            </a: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Gripa je akutna zarazna bolest uzrokovana jednim od virusa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Pojavljuje se u većim ili manjim epidemijama brzim širenjem i visokim morbiditetom. Oboljeli imaju jako visoku temperaturu dva do pet dana. Prevladava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algički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sindrom (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algički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sindrom je stanje u kojem se javljaju subjektivni simptomi poput opće slabosti i umora, glavobolja, bol u zglobovima i mišićima, mučnina te gubitak teka ). Respiratorni simptomi su obično tek naznačeni. Sklonost komplikacijama je vrlo izražena, osobito u starijih ljudi i onima iscrpljenim drugim bolestima. </a:t>
            </a:r>
          </a:p>
          <a:p>
            <a:pPr>
              <a:lnSpc>
                <a:spcPct val="107000"/>
              </a:lnSpc>
              <a:spcAft>
                <a:spcPts val="800"/>
              </a:spcAft>
            </a:pPr>
            <a:r>
              <a:rPr lang="hr-HR" sz="2400" dirty="0">
                <a:effectLst/>
                <a:latin typeface="Calibri" panose="020F0502020204030204" pitchFamily="34" charset="0"/>
                <a:ea typeface="Calibri" panose="020F0502020204030204" pitchFamily="34" charset="0"/>
                <a:cs typeface="Times New Roman" panose="02020603050405020304" pitchFamily="18" charset="0"/>
              </a:rPr>
              <a:t>Gripa je jedina bolest koja se još uvijek pojavljuje u obliku pandemije.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 težini pandemije najbolje govori opis prve pandemije (1918-1919 Španjolske gripa) od koje je oboljelo više od 200 milijuna ljudi a umrlo između 20 i 25 milijuna. U 20. stoljeću opisane su još najmanje dvije pandemije (1957/1958 i 1968/1969) a svake godine ima u svijetu uz višak mortaliteta (u odnosu na uobičajeni) koji dolazi nakon epidemije, te obolijevanja u kolektivima</a:t>
            </a:r>
            <a:r>
              <a:rPr lang="hr-HR" sz="2400" dirty="0">
                <a:effectLst/>
                <a:latin typeface="Calibri" panose="020F0502020204030204" pitchFamily="34" charset="0"/>
                <a:ea typeface="Calibri" panose="020F0502020204030204" pitchFamily="34" charset="0"/>
                <a:cs typeface="Times New Roman" panose="02020603050405020304" pitchFamily="18" charset="0"/>
              </a:rPr>
              <a:t>, bolest financijski opterećuje pojedine zemlje i čovječanstvo u cjelini.</a:t>
            </a:r>
          </a:p>
        </p:txBody>
      </p:sp>
    </p:spTree>
    <p:extLst>
      <p:ext uri="{BB962C8B-B14F-4D97-AF65-F5344CB8AC3E}">
        <p14:creationId xmlns:p14="http://schemas.microsoft.com/office/powerpoint/2010/main" val="34733852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8AE864-4041-47D0-BE7F-25B20A5936EC}"/>
              </a:ext>
            </a:extLst>
          </p:cNvPr>
          <p:cNvSpPr txBox="1"/>
          <p:nvPr/>
        </p:nvSpPr>
        <p:spPr>
          <a:xfrm>
            <a:off x="472966" y="1306981"/>
            <a:ext cx="11051627" cy="4026552"/>
          </a:xfrm>
          <a:prstGeom prst="rect">
            <a:avLst/>
          </a:prstGeom>
          <a:noFill/>
        </p:spPr>
        <p:txBody>
          <a:bodyPr wrap="square">
            <a:spAutoFit/>
          </a:bodyPr>
          <a:lstStyle/>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Gripu uzrokuje jedan od triju viru A, B ili C . Bolest izazvana tipom A nešto je teža. Na površini virusa postoje dva tipa antigena ( molekula koja potiče stvaranje </a:t>
            </a:r>
            <a:r>
              <a:rPr lang="hr-HR" sz="2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tooltip="Antitijelo">
                  <a:extLst>
                    <a:ext uri="{A12FA001-AC4F-418D-AE19-62706E023703}">
                      <ahyp:hlinkClr xmlns:ahyp="http://schemas.microsoft.com/office/drawing/2018/hyperlinkcolor" xmlns="" val="tx"/>
                    </a:ext>
                  </a:extLst>
                </a:hlinkClick>
              </a:rPr>
              <a:t>antitijela</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odnosno imunu reakciju u organizmu).  Ovi antigeni na virusu su promjenjivi , uglavnom na tipu A, na tipu B nešto manje, Na tipu C nisu zabilježeni. Ove promjene omogućuju širenje gripe unatoč preboljenoj bolesti jer tijelo nema imunitet na taj tip antigena. Postoje velike promjene antigena koje se događaju tek svakih deset godina i rjeđe i do sada su zabilježena samo tri tipa antigena ( H1N1, H2N2, H3N2 ) puno češće su male promjene do koji dolazi svake godine. U razdoblju između dvije epidemije virus se po svemu sudeći zadržava u životinjskom svijetu (perad, svinje ) što predstavlja opasnost neke nove mutacije (svinjska gripa).</a:t>
            </a:r>
          </a:p>
        </p:txBody>
      </p:sp>
    </p:spTree>
    <p:extLst>
      <p:ext uri="{BB962C8B-B14F-4D97-AF65-F5344CB8AC3E}">
        <p14:creationId xmlns:p14="http://schemas.microsoft.com/office/powerpoint/2010/main" val="3010249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2C7478C-0BFE-4AE3-B109-7F76580A56C7}"/>
              </a:ext>
            </a:extLst>
          </p:cNvPr>
          <p:cNvSpPr txBox="1"/>
          <p:nvPr/>
        </p:nvSpPr>
        <p:spPr>
          <a:xfrm>
            <a:off x="709448" y="849690"/>
            <a:ext cx="10531366" cy="5757217"/>
          </a:xfrm>
          <a:prstGeom prst="rect">
            <a:avLst/>
          </a:prstGeom>
          <a:noFill/>
        </p:spPr>
        <p:txBody>
          <a:bodyPr wrap="square">
            <a:spAutoFit/>
          </a:bodyPr>
          <a:lstStyle/>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Bolest se u sezoni vrlo lako prepoznaje. Nakon kratkotrajne inkubacije 1 – 3 dana, nagli porast temperature ( 39 – 40 stupnjeva celzijusa )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tresavicom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izrazito naglašenim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algičkim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sindromom i respiratornim znakovima. Potvrdu dijagnoze donosi izolacija virusa iz ždrijela i serološko dokazivanje antitijela .</a:t>
            </a:r>
          </a:p>
          <a:p>
            <a:pPr>
              <a:lnSpc>
                <a:spcPct val="107000"/>
              </a:lnSpc>
              <a:spcAft>
                <a:spcPts val="800"/>
              </a:spcAft>
            </a:pPr>
            <a:r>
              <a:rPr lang="hr-HR" sz="2000" dirty="0">
                <a:effectLst/>
                <a:latin typeface="Calibri" panose="020F0502020204030204" pitchFamily="34" charset="0"/>
                <a:ea typeface="Calibri" panose="020F0502020204030204" pitchFamily="34" charset="0"/>
                <a:cs typeface="Times New Roman" panose="02020603050405020304" pitchFamily="18" charset="0"/>
              </a:rPr>
              <a:t>Rezervoar i izvor infekcije virusom gripe je čovjek</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Premda postoje mišljenja o ulozi životinja u širenju gripe. Čini se da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pandemijska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vrsta nastaje kombinacijom ljudskih i životinjskih vrsta virusa. Tu su najznačajniji rezervoari ptice, patke, pilići dok mogući još mogu biti svinje i konji.</a:t>
            </a:r>
          </a:p>
          <a:p>
            <a:pPr>
              <a:lnSpc>
                <a:spcPct val="107000"/>
              </a:lnSpc>
              <a:spcAft>
                <a:spcPts val="800"/>
              </a:spcAft>
            </a:pPr>
            <a:r>
              <a:rPr lang="hr-HR" sz="2000" dirty="0">
                <a:effectLst/>
                <a:latin typeface="Calibri" panose="020F0502020204030204" pitchFamily="34" charset="0"/>
                <a:ea typeface="Calibri" panose="020F0502020204030204" pitchFamily="34" charset="0"/>
                <a:cs typeface="Times New Roman" panose="02020603050405020304" pitchFamily="18" charset="0"/>
              </a:rPr>
              <a:t>Putevi prijenosa, bolest se prenosi zračno - kapljično krupnim kapljicama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sekreta u bliskom kontaktu uglavnom u zatvorenim prostorima. Premda se naglašava kako na brzinu i intenzitet dosta utječe i međunarodni promet, što možda objašnjava gotovo istodobno pojavljivanje bolesti na raznim stranama svijeta.</a:t>
            </a:r>
          </a:p>
          <a:p>
            <a:pPr>
              <a:lnSpc>
                <a:spcPct val="107000"/>
              </a:lnSpc>
              <a:spcAft>
                <a:spcPts val="800"/>
              </a:spcAft>
            </a:pPr>
            <a:r>
              <a:rPr lang="hr-HR" sz="2000" dirty="0">
                <a:effectLst/>
                <a:latin typeface="Calibri" panose="020F0502020204030204" pitchFamily="34" charset="0"/>
                <a:ea typeface="Calibri" panose="020F0502020204030204" pitchFamily="34" charset="0"/>
                <a:cs typeface="Times New Roman" panose="02020603050405020304" pitchFamily="18" charset="0"/>
              </a:rPr>
              <a:t>Osjetljivost i otpornost</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Osjetljivost ljudi na virus je opća a infekcija ostavlja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tipno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specifičnu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podtipno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specifičnu otpornost.</a:t>
            </a:r>
          </a:p>
          <a:p>
            <a:pPr>
              <a:lnSpc>
                <a:spcPct val="107000"/>
              </a:lnSpc>
              <a:spcAft>
                <a:spcPts val="800"/>
              </a:spcAft>
            </a:pPr>
            <a:r>
              <a:rPr lang="hr-HR" sz="2000" dirty="0">
                <a:effectLst/>
                <a:latin typeface="Calibri" panose="020F0502020204030204" pitchFamily="34" charset="0"/>
                <a:ea typeface="Calibri" panose="020F0502020204030204" pitchFamily="34" charset="0"/>
                <a:cs typeface="Times New Roman" panose="02020603050405020304" pitchFamily="18" charset="0"/>
              </a:rPr>
              <a:t>Rasprostranjenost.</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Gripa je kozmopolitska bolest. Gripa ne bira dob, spol, klimatske uvjete i zemljopisni položaj. Tijekom pandemije obično su pošteđene tek neke izolirane skupine na nekim otocima ili neka plemena.</a:t>
            </a:r>
          </a:p>
        </p:txBody>
      </p:sp>
    </p:spTree>
    <p:extLst>
      <p:ext uri="{BB962C8B-B14F-4D97-AF65-F5344CB8AC3E}">
        <p14:creationId xmlns:p14="http://schemas.microsoft.com/office/powerpoint/2010/main" val="16027179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EDE0099-22A0-436F-A9F9-8C32F8D181FF}"/>
              </a:ext>
            </a:extLst>
          </p:cNvPr>
          <p:cNvSpPr txBox="1"/>
          <p:nvPr/>
        </p:nvSpPr>
        <p:spPr>
          <a:xfrm>
            <a:off x="536028" y="1033600"/>
            <a:ext cx="10830910" cy="4922501"/>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Morbiditet, mortalitet, letalitet</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Ovisno o varijanti virusa godišnje u našoj zemlji broj oboljelih varira od desetak tisuća do nekoliko stotina tisuća. Godine 1969/70 broj zabilježenih slučajeva bio je oko 500 tisuće dok je stvarni broj bio daleko viši no nisu evidentirani. Unatrag desetak godina broj prijavljenih slučajeva kretao se između oko 30 000 i nešto više od 110 000, što je indicija između 600 i 2500 na 100 000. U tom periodu najveći broj umrlih zabilježen je 2010 godine 26. što čini letalitet 0,57 na 100 000.  Najviši letalitet (broj umrlih od broja oboljelih) zabilježen je za vrijeme španjolske gripe 2% – 10 </a:t>
            </a:r>
            <a:r>
              <a:rPr lang="hr-HR"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oboljelih. Procjenjuje se  da je letalitet u Europi sada 0,01 – 0,05 % a zahvaća uglavnom djecu do dvije godine starosti i starije ljude iscrpljene drugim bolestima. Znatnom smanjenju smrtnosti pridonijelo je uvođenje antimikrobnih sredstava u liječenje oboljelih.</a:t>
            </a:r>
          </a:p>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Gripa</a:t>
            </a:r>
            <a:r>
              <a:rPr lang="hr-HR" sz="2000" dirty="0">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 kao i druge respiratorne bolesti pojavljuje tijekom hladnih mjeseci. Na sjevernoj polutci to je tijekom zimskih mjeseci, a na južnoj u sezoni kiša. Epidemiji izazvanoj tipom A vrhunac je u prosincu i siječnju, dok ona izazvana tipom B veljači i ožujku  dakle kada tip A prestaje. Antigensko odstupanje u odnosu na prethodne sezone dovodi to većih epidemija ( što smo već objasnili ) koji su kod tipa C beznačajni.</a:t>
            </a:r>
          </a:p>
        </p:txBody>
      </p:sp>
    </p:spTree>
    <p:extLst>
      <p:ext uri="{BB962C8B-B14F-4D97-AF65-F5344CB8AC3E}">
        <p14:creationId xmlns:p14="http://schemas.microsoft.com/office/powerpoint/2010/main" val="4910043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D3FE978-92A8-4EEE-B5E7-DC92765D12ED}"/>
              </a:ext>
            </a:extLst>
          </p:cNvPr>
          <p:cNvSpPr txBox="1"/>
          <p:nvPr/>
        </p:nvSpPr>
        <p:spPr>
          <a:xfrm>
            <a:off x="835572" y="811140"/>
            <a:ext cx="10452538" cy="5446427"/>
          </a:xfrm>
          <a:prstGeom prst="rect">
            <a:avLst/>
          </a:prstGeom>
          <a:noFill/>
        </p:spPr>
        <p:txBody>
          <a:bodyPr wrap="square">
            <a:spAutoFit/>
          </a:bodyPr>
          <a:lstStyle/>
          <a:p>
            <a:pPr>
              <a:lnSpc>
                <a:spcPct val="107000"/>
              </a:lnSpc>
              <a:spcAft>
                <a:spcPts val="800"/>
              </a:spcAft>
            </a:pPr>
            <a:r>
              <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Prevencija i suzbijanje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koji se provode kod drugih respiratornih bolesti obično nemaju učinka  zbog velike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kontagioznosti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visoka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zarazljivost</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virusa. Cijepljenje se provodi umrtvljenim virusom  i preporučuje se osobama starijim od 65 godina, osobama koje boluju od kroničnih bolesti ( bolesti kardiovaskularnog sustava i respiratornog sustava) te zdravstvenim radnicima. U Hrvatskoj je besplatno cijepljenje za spomenute kategorije kojih ima oko 200 000. Prije se davalo živo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cijepivo</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koje se davalo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intranazalno</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no danas se ne primjenjuje zbog učestalih nuspojava. Danas se primjenjuje cjepivo kombiniranog sastava koje se sastoji od dva prototipa A virusa (H1N1 i H3N2) i od B virusa. Takvo cjepivo pruža gotovo 80% zaštitu uz uvjet da je istovjetno epidemijskom soju. Za osobe visokog rizika koje nisu cijepljene mogu se u vrijeme epidemije primijeniti antivirusna sredstva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amantadin</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oseltamivir</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15597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FCCA09-C5BB-48AD-88C6-CCD96544738A}"/>
              </a:ext>
            </a:extLst>
          </p:cNvPr>
          <p:cNvSpPr>
            <a:spLocks noGrp="1"/>
          </p:cNvSpPr>
          <p:nvPr>
            <p:ph type="title"/>
          </p:nvPr>
        </p:nvSpPr>
        <p:spPr/>
        <p:txBody>
          <a:bodyPr/>
          <a:lstStyle/>
          <a:p>
            <a:r>
              <a:rPr lang="hr-HR" sz="1800" b="1" dirty="0">
                <a:effectLst/>
                <a:latin typeface="Calibri" panose="020F0502020204030204" pitchFamily="34" charset="0"/>
                <a:ea typeface="Calibri" panose="020F0502020204030204" pitchFamily="34" charset="0"/>
                <a:cs typeface="Times New Roman" panose="02020603050405020304" pitchFamily="18" charset="0"/>
              </a:rPr>
              <a:t/>
            </a:r>
            <a:br>
              <a:rPr lang="hr-HR" sz="1800" b="1" dirty="0">
                <a:effectLst/>
                <a:latin typeface="Calibri" panose="020F0502020204030204" pitchFamily="34" charset="0"/>
                <a:ea typeface="Calibri" panose="020F0502020204030204" pitchFamily="34" charset="0"/>
                <a:cs typeface="Times New Roman" panose="02020603050405020304" pitchFamily="18" charset="0"/>
              </a:rPr>
            </a:br>
            <a:r>
              <a:rPr lang="hr-HR" sz="1800" b="1" dirty="0">
                <a:effectLst/>
                <a:latin typeface="Calibri" panose="020F0502020204030204" pitchFamily="34" charset="0"/>
                <a:ea typeface="Calibri" panose="020F0502020204030204" pitchFamily="34" charset="0"/>
                <a:cs typeface="Times New Roman" panose="02020603050405020304" pitchFamily="18" charset="0"/>
              </a:rPr>
              <a:t/>
            </a:r>
            <a:br>
              <a:rPr lang="hr-HR" sz="1800" b="1" dirty="0">
                <a:effectLst/>
                <a:latin typeface="Calibri" panose="020F0502020204030204" pitchFamily="34" charset="0"/>
                <a:ea typeface="Calibri" panose="020F0502020204030204" pitchFamily="34" charset="0"/>
                <a:cs typeface="Times New Roman" panose="02020603050405020304" pitchFamily="18" charset="0"/>
              </a:rPr>
            </a:br>
            <a:r>
              <a:rPr lang="hr-HR" sz="1800" b="1" dirty="0">
                <a:effectLst/>
                <a:latin typeface="Calibri" panose="020F0502020204030204" pitchFamily="34" charset="0"/>
                <a:ea typeface="Calibri" panose="020F0502020204030204" pitchFamily="34" charset="0"/>
                <a:cs typeface="Times New Roman" panose="02020603050405020304" pitchFamily="18" charset="0"/>
              </a:rPr>
              <a:t/>
            </a:r>
            <a:br>
              <a:rPr lang="hr-HR" sz="1800" b="1" dirty="0">
                <a:effectLst/>
                <a:latin typeface="Calibri" panose="020F0502020204030204" pitchFamily="34" charset="0"/>
                <a:ea typeface="Calibri" panose="020F0502020204030204" pitchFamily="34" charset="0"/>
                <a:cs typeface="Times New Roman" panose="02020603050405020304" pitchFamily="18" charset="0"/>
              </a:rPr>
            </a:br>
            <a:r>
              <a:rPr lang="hr-HR" sz="3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Cijepljenje ( vakcinacija )</a:t>
            </a:r>
            <a:r>
              <a:rPr lang="hr-HR" sz="36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r>
            <a:br>
              <a:rPr lang="hr-HR" sz="36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br>
            <a:r>
              <a:rPr lang="hr-HR" sz="36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r>
            <a:br>
              <a:rPr lang="hr-HR" sz="36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br>
            <a:endParaRPr lang="hr-HR" dirty="0">
              <a:solidFill>
                <a:srgbClr val="00B0F0"/>
              </a:solidFill>
            </a:endParaRPr>
          </a:p>
        </p:txBody>
      </p:sp>
      <p:sp>
        <p:nvSpPr>
          <p:cNvPr id="3" name="Text Placeholder 2">
            <a:extLst>
              <a:ext uri="{FF2B5EF4-FFF2-40B4-BE49-F238E27FC236}">
                <a16:creationId xmlns:a16="http://schemas.microsoft.com/office/drawing/2014/main" xmlns="" id="{CCA8C93C-84C4-4351-8C82-D1E1FE21FF48}"/>
              </a:ext>
            </a:extLst>
          </p:cNvPr>
          <p:cNvSpPr>
            <a:spLocks noGrp="1"/>
          </p:cNvSpPr>
          <p:nvPr>
            <p:ph type="body" sz="half" idx="2"/>
          </p:nvPr>
        </p:nvSpPr>
        <p:spPr/>
        <p:txBody>
          <a:bodyPr/>
          <a:lstStyle/>
          <a:p>
            <a:r>
              <a:rPr lang="hr-HR" dirty="0"/>
              <a:t>      </a:t>
            </a:r>
            <a:r>
              <a:rPr lang="hr-HR" sz="2000" dirty="0">
                <a:solidFill>
                  <a:srgbClr val="FFFF00"/>
                </a:solidFill>
              </a:rPr>
              <a:t>Također zbog važnosti i aktualnosti teme obraditi ću je podrobnije</a:t>
            </a:r>
            <a:endParaRPr lang="hr-HR" dirty="0">
              <a:solidFill>
                <a:srgbClr val="FFFF00"/>
              </a:solidFill>
            </a:endParaRPr>
          </a:p>
        </p:txBody>
      </p:sp>
    </p:spTree>
    <p:extLst>
      <p:ext uri="{BB962C8B-B14F-4D97-AF65-F5344CB8AC3E}">
        <p14:creationId xmlns:p14="http://schemas.microsoft.com/office/powerpoint/2010/main" val="24594940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648668-56EB-46FD-8230-BD93AA57BB95}"/>
              </a:ext>
            </a:extLst>
          </p:cNvPr>
          <p:cNvSpPr txBox="1"/>
          <p:nvPr/>
        </p:nvSpPr>
        <p:spPr>
          <a:xfrm>
            <a:off x="693683" y="264003"/>
            <a:ext cx="10925503" cy="6310189"/>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Cijepljenje ( vakcinacija )</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Obzirom da je vakcinacija zapravo širi i originalni i gotovo međunarodni izraz a cijepljenje hrvatski izraz koristiti ćemo oba.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Kao što smo spomenuli cijepljenje ćemo obraditi posebno i potpuno obzirom na </a:t>
            </a:r>
            <a:r>
              <a:rPr lang="hr-HR" sz="2400" dirty="0">
                <a:effectLst/>
                <a:latin typeface="Calibri" panose="020F0502020204030204" pitchFamily="34" charset="0"/>
                <a:ea typeface="Calibri" panose="020F0502020204030204" pitchFamily="34" charset="0"/>
                <a:cs typeface="Times New Roman" panose="02020603050405020304" pitchFamily="18" charset="0"/>
              </a:rPr>
              <a:t>priličnu rezerviranost prema cijepljenju kako hrvatske tako i svjetske populacije a koja je čak u porastu. Čak se organiziraju skupovi građana pa i prosvjedi protiv cijepljenja koje podupiru i poznate osobe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Vakcinacija/cijepljenje  je  jedno  od  najvećih   medicinskih  dostignuća   20.  stoljeća,  koje  </a:t>
            </a:r>
            <a:r>
              <a:rPr lang="hr-HR" sz="2400" dirty="0">
                <a:effectLst/>
                <a:latin typeface="Calibri" panose="020F0502020204030204" pitchFamily="34" charset="0"/>
                <a:ea typeface="Calibri" panose="020F0502020204030204" pitchFamily="34" charset="0"/>
                <a:cs typeface="Times New Roman" panose="02020603050405020304" pitchFamily="18" charset="0"/>
              </a:rPr>
              <a:t>godišnje  spašava  između  2  –  3  milijuna  ljudskih  života  u  svijetu</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Strategija    Svjetske  zdravstvene  organizacije  (SZO)  sistematske  i  planske  masovne  vakcinacije,  rezultirala  je  eliminacijom  velikih  boginja,  eradikacijom (potpunim nestajanjem)  dječje  paralize  i  difterije,  a  smanjena  je  učestalost  obolijevanja  od  drugih  zaraznih  bolesti.   </a:t>
            </a:r>
            <a:r>
              <a:rPr lang="hr-HR" sz="2400" dirty="0">
                <a:effectLst/>
                <a:latin typeface="Calibri" panose="020F0502020204030204" pitchFamily="34" charset="0"/>
                <a:ea typeface="Calibri" panose="020F0502020204030204" pitchFamily="34" charset="0"/>
                <a:cs typeface="Times New Roman" panose="02020603050405020304" pitchFamily="18" charset="0"/>
              </a:rPr>
              <a:t>Vakcinacijom  je  spašeno  više  života  nego  bilo  kojom  medicinskom  intervencijom  u  povijesti  medicine, omogućena je bolja kvaliteta života i produženo je očekivano trajanje života.</a:t>
            </a:r>
          </a:p>
        </p:txBody>
      </p:sp>
    </p:spTree>
    <p:extLst>
      <p:ext uri="{BB962C8B-B14F-4D97-AF65-F5344CB8AC3E}">
        <p14:creationId xmlns:p14="http://schemas.microsoft.com/office/powerpoint/2010/main" val="2420768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62A2270-80A4-40FB-9063-4E7B68331977}"/>
              </a:ext>
            </a:extLst>
          </p:cNvPr>
          <p:cNvSpPr txBox="1"/>
          <p:nvPr/>
        </p:nvSpPr>
        <p:spPr>
          <a:xfrm>
            <a:off x="772510" y="1107503"/>
            <a:ext cx="11130456" cy="4590167"/>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Što je cijepljenje</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Cijepljenje kao javnozdravstvena mjera je najveći medicinski uspjeh 20.stoljeća i cijepljenjem je spašeno više života nego bilo kojom drugom medicinskom intervencijom u povijesti. Cijepljenje je unošenje antigena u organizam sa svrhom stvaranja protutijela, koja će pri susretu s mikroorganizmom od kojega potiče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cijepivo</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spriječiti razvoj bolesti. Antigeni su specifična strana tijela koja izazivaju imunološki odgovor organizma. U cjepivima su antigeni najčešće dijelovi mikroorganizama, cijeli mrtvi ili oslabljeni mikroorganizmi, njihovi dijelovi ili oslabljeni toksini (otrovi) . Protutijela ( antitijela ) su proizvodi limfocita ,obrambenih stanica organizma, koja ciljano uništavaju mikroorganizme. Javnozdravstveni programi masovnog cijepljenja doveli su do kontrole zaraznih bolesti protiv kojih se cijepi.</a:t>
            </a:r>
          </a:p>
        </p:txBody>
      </p:sp>
    </p:spTree>
    <p:extLst>
      <p:ext uri="{BB962C8B-B14F-4D97-AF65-F5344CB8AC3E}">
        <p14:creationId xmlns:p14="http://schemas.microsoft.com/office/powerpoint/2010/main" val="8413302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C37CC1E-5A47-42D0-BFB8-C29154FFF844}"/>
              </a:ext>
            </a:extLst>
          </p:cNvPr>
          <p:cNvSpPr txBox="1"/>
          <p:nvPr/>
        </p:nvSpPr>
        <p:spPr>
          <a:xfrm>
            <a:off x="599090" y="805433"/>
            <a:ext cx="10830910" cy="4439933"/>
          </a:xfrm>
          <a:prstGeom prst="rect">
            <a:avLst/>
          </a:prstGeom>
          <a:noFill/>
        </p:spPr>
        <p:txBody>
          <a:bodyPr wrap="square">
            <a:spAutoFit/>
          </a:bodyPr>
          <a:lstStyle/>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Podjela cjepiva i način primjene</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Cjepiva se dijele na razne načine. U prvom redu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prema namjeni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protiv bakterija, virusa ili drugih mikroorganizama. Međutim, češća je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podjela na cjepiva koja se sastoje od živih, ali oslabljenih (</a:t>
            </a:r>
            <a:r>
              <a:rPr lang="hr-HR" sz="2000"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atenuiranih</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uzročnika bolesti i na ona koja se sastoje od mrtvih bakterija i virusa ili njihovih dijelova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cjepiva koja sadrže žive mikroorganizme: cjepiva protiv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variole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(velikih boginja), tuberkuloze, poliomijelitisa, morbila (ospica), rubeole,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parotitisa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(zaušnjaka),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(gripe), žute groznice, tularemije i bruceloze.</a:t>
            </a:r>
          </a:p>
          <a:p>
            <a:pPr marL="342900" lvl="0" indent="-342900">
              <a:lnSpc>
                <a:spcPct val="107000"/>
              </a:lnSpc>
              <a:spcAft>
                <a:spcPts val="800"/>
              </a:spcAft>
              <a:buSzPts val="1000"/>
              <a:buFont typeface="Symbol" panose="05050102010706020507" pitchFamily="18" charset="2"/>
              <a:buChar char=""/>
              <a:tabLst>
                <a:tab pos="457200" algn="l"/>
              </a:tabLs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cjepiva koja sadrže mrtve mikroorganizme: cjepiva protiv pertusisa (hripavca), poliomijelitisa, morbila,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krpeljnog</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meningitisa, bjesnoće, kuge, kolere, pjegavca, Q-groznice,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RockyMountain</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groznice.</a:t>
            </a:r>
          </a:p>
          <a:p>
            <a:pPr marL="342900" lvl="0" indent="-342900">
              <a:lnSpc>
                <a:spcPct val="107000"/>
              </a:lnSpc>
              <a:spcAft>
                <a:spcPts val="800"/>
              </a:spcAft>
              <a:buSzPts val="1000"/>
              <a:buFont typeface="Symbol" panose="05050102010706020507" pitchFamily="18" charset="2"/>
              <a:buChar char=""/>
              <a:tabLst>
                <a:tab pos="457200" algn="l"/>
              </a:tabLs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cjepiva koja sadrže izlučevine mikroorganizama: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anatoksin</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toksoid</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difterije, tetanusa i antraksa.</a:t>
            </a:r>
          </a:p>
        </p:txBody>
      </p:sp>
    </p:spTree>
    <p:extLst>
      <p:ext uri="{BB962C8B-B14F-4D97-AF65-F5344CB8AC3E}">
        <p14:creationId xmlns:p14="http://schemas.microsoft.com/office/powerpoint/2010/main" val="23881111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EC3D01C-3026-49E4-96B0-51EB0A1A07AD}"/>
              </a:ext>
            </a:extLst>
          </p:cNvPr>
          <p:cNvSpPr txBox="1"/>
          <p:nvPr/>
        </p:nvSpPr>
        <p:spPr>
          <a:xfrm>
            <a:off x="283780" y="612844"/>
            <a:ext cx="11303876" cy="5632311"/>
          </a:xfrm>
          <a:prstGeom prst="rect">
            <a:avLst/>
          </a:prstGeom>
          <a:noFill/>
        </p:spPr>
        <p:txBody>
          <a:bodyPr wrap="square">
            <a:spAutoFit/>
          </a:bodyPr>
          <a:lstStyle/>
          <a:p>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Polivalentna cjepiva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su u stvari </a:t>
            </a:r>
            <a:r>
              <a:rPr lang="hr-HR" sz="1800" i="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kombinirana cjepiva protiv više vrsta bolesti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Korisna su jer se broj pojedinačnih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peroralnih</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 usta) ili parenteralnih cjepiva (ubodom u mišić ili pod kožu) značajno smanjuje. U nas su to cjepivo protiv difterije, tetanusa, pertusisa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DiTePer</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DTP), morbila, rubeole,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parotitisa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MoPaRu</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MPR, MMR) i živo trovalentno cjepivo protiv poliomijelitisa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Sabin</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koje sadržava sva tri tipa (1, 2 i 3) živog oslabljenog virusa poliomijelitisa. Od 1996. u Europskim zemljama je u uporabi </a:t>
            </a:r>
            <a:r>
              <a:rPr lang="hr-HR" sz="18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Infanrix+Hib</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kombinirano cjepivo protiv difterije, tetanusa, pertusisa i bolesti uzrokovanih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Haemophylusom</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influenzae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tip B, a od 1997. kombinacija </a:t>
            </a:r>
            <a:r>
              <a:rPr lang="hr-HR" sz="18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Infanrix-Ipv-Hiberix</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cjepivo protiv difterije, tetanusa, pertusisa,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Haemophylusa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influenzae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poliomijelitisa koje sadrži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toksoide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difterije i tetanusa,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acelularno</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cjepivo protiv pertusisa, konjugirano cjepivo protiv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Haemophylusa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influenzae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inaktivirano cjepivo protiv poliomijelitisa (Salk). Ovakvim kombiniranim cjepivima se jednim ubodom zaštićuje od četiri, odnosno pet zaraznih bolesti. Postoji i kombinacija koja kao šesti sastojak sadrži cjepivo protiv hepatitisa B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Hexavac</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koja nije registrirana u RH.</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Sva kombinirana cjepiva imaju neke zajedničke karakteristike. Zaštitna učinkovitost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imunogenost</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tih cjepiva za svaku pojedinu komponentu jednaka je učinkovitosti cjepiva kada se primjenjuju pojedinačno i prema istraživanjima iznosi oko 90 posto. Ukupna učestalost nuspojava koje prate njihovu primjenu nije veća od one koja se javlja kod primjene svakog pojedinačnog cjepiva.</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Kombinirana cjepiva</a:t>
            </a:r>
            <a:r>
              <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su dobro ispitana, kako u brojnim kliničkim studijama objavljenim u vodećim stručnim časopisima, tako i u širokoj primjeni.</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effectLst/>
                <a:latin typeface="Calibri" panose="020F0502020204030204" pitchFamily="34" charset="0"/>
                <a:ea typeface="Calibri" panose="020F0502020204030204" pitchFamily="34" charset="0"/>
                <a:cs typeface="Times New Roman" panose="02020603050405020304" pitchFamily="18" charset="0"/>
              </a:rPr>
              <a:t/>
            </a:r>
            <a:br>
              <a:rPr lang="hr-HR" sz="1800" dirty="0">
                <a:effectLst/>
                <a:latin typeface="Calibri" panose="020F0502020204030204" pitchFamily="34" charset="0"/>
                <a:ea typeface="Calibri" panose="020F0502020204030204" pitchFamily="34" charset="0"/>
                <a:cs typeface="Times New Roman" panose="02020603050405020304" pitchFamily="18" charset="0"/>
              </a:rPr>
            </a:br>
            <a:endParaRPr lang="hr-HR" dirty="0"/>
          </a:p>
        </p:txBody>
      </p:sp>
    </p:spTree>
    <p:extLst>
      <p:ext uri="{BB962C8B-B14F-4D97-AF65-F5344CB8AC3E}">
        <p14:creationId xmlns:p14="http://schemas.microsoft.com/office/powerpoint/2010/main" val="23794072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C947B4F-28A6-4727-8319-95A319376319}"/>
              </a:ext>
            </a:extLst>
          </p:cNvPr>
          <p:cNvSpPr txBox="1"/>
          <p:nvPr/>
        </p:nvSpPr>
        <p:spPr>
          <a:xfrm>
            <a:off x="382314" y="258353"/>
            <a:ext cx="6093372" cy="6077498"/>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Povijest epidemiologije</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Kroz ljudsku povijest i suočavanje sa bolestima postavljalo se pitanje uzroka ili uzročnika raznih bolesti. Naravno u starijim i primitivniji društvima uzroci bolesti imali su razna objašnjenja poneka malo i bliska realnost poneka i potpuno nerealna.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Ocem epidemiologije odnosno čovjekom koji je prvi značajno objasnio ili uvidio povezanost nastanka bolesti sa nekim drugim faktorima smatra se</a:t>
            </a:r>
            <a:r>
              <a:rPr lang="hr-HR" sz="1600" b="1"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John </a:t>
            </a:r>
            <a:r>
              <a:rPr lang="hr-HR" sz="1800"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Snow</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tooltip="York">
                  <a:extLst>
                    <a:ext uri="{A12FA001-AC4F-418D-AE19-62706E023703}">
                      <ahyp:hlinkClr xmlns:ahyp="http://schemas.microsoft.com/office/drawing/2018/hyperlinkcolor" xmlns="" val="tx"/>
                    </a:ext>
                  </a:extLst>
                </a:hlinkClick>
              </a:rPr>
              <a:t>York</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xmlns="" val="tx"/>
                    </a:ext>
                  </a:extLst>
                </a:hlinkClick>
              </a:rPr>
              <a:t>16. ožujka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4" tooltip="1813.">
                  <a:extLst>
                    <a:ext uri="{A12FA001-AC4F-418D-AE19-62706E023703}">
                      <ahyp:hlinkClr xmlns:ahyp="http://schemas.microsoft.com/office/drawing/2018/hyperlinkcolor" xmlns="" val="tx"/>
                    </a:ext>
                  </a:extLst>
                </a:hlinkClick>
              </a:rPr>
              <a:t>1813.</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5" tooltip="16. lipnja">
                  <a:extLst>
                    <a:ext uri="{A12FA001-AC4F-418D-AE19-62706E023703}">
                      <ahyp:hlinkClr xmlns:ahyp="http://schemas.microsoft.com/office/drawing/2018/hyperlinkcolor" xmlns="" val="tx"/>
                    </a:ext>
                  </a:extLst>
                </a:hlinkClick>
              </a:rPr>
              <a:t>16. lipnja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6" tooltip="1858.">
                  <a:extLst>
                    <a:ext uri="{A12FA001-AC4F-418D-AE19-62706E023703}">
                      <ahyp:hlinkClr xmlns:ahyp="http://schemas.microsoft.com/office/drawing/2018/hyperlinkcolor" xmlns="" val="tx"/>
                    </a:ext>
                  </a:extLst>
                </a:hlinkClick>
              </a:rPr>
              <a:t>1858.</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John je bio liječnik no prvenstveno anesteziolog i jedan od prvih liječnika koji je koristio i bavio se anestezijom. </a:t>
            </a:r>
          </a:p>
          <a:p>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 John je kao i mnogi ljudi koji iznose nove ideje o nekoj problematici bio prilično neshvaćen (takva događanja već smo spominjali). U medicini je u to doba vladalo mišljenje kako je uzročnik bolesti smrad kao takav kojega u ono doba obzirom na higijenske uvjeta nije nedostajalo. Njega je posebno zanimala kolera, vrlo učestala bolest onog doba. Mimo svog redovnog posla obilazio je bolesne a jedno vrijeme liječio je od kolere i rudare  Newcastleu.</a:t>
            </a:r>
            <a:endParaRPr lang="hr-HR" dirty="0">
              <a:solidFill>
                <a:srgbClr val="FFFF00"/>
              </a:solidFill>
            </a:endParaRPr>
          </a:p>
        </p:txBody>
      </p:sp>
      <p:pic>
        <p:nvPicPr>
          <p:cNvPr id="1026" name="Picture 2">
            <a:extLst>
              <a:ext uri="{FF2B5EF4-FFF2-40B4-BE49-F238E27FC236}">
                <a16:creationId xmlns:a16="http://schemas.microsoft.com/office/drawing/2014/main" xmlns="" id="{5DC5F18C-26E8-46D2-BD0E-A3EBE89376E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80636" y="1151467"/>
            <a:ext cx="3102522" cy="4555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5946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0E8A05C-D960-4DB3-A834-F2AE9DC1F14C}"/>
              </a:ext>
            </a:extLst>
          </p:cNvPr>
          <p:cNvSpPr txBox="1"/>
          <p:nvPr/>
        </p:nvSpPr>
        <p:spPr>
          <a:xfrm>
            <a:off x="630621" y="767914"/>
            <a:ext cx="10689020" cy="4754058"/>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Način primjene</a:t>
            </a: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cjepiva vrlo je različit i većinom ne ponavlja prirodni put infekcije antigenom. Cjepiva se mogu dati peroralno (na usta) ili parenteralno (ubodom u mišić -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intramuskularno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pod kožu - supkutano, u kožu -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intradermalno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Pri parenteralnoj primjeni treba izbjegavati moguće oštećenje tkiva, krvnih žila ili živaca. Za supkutanu 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intramuskularnu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primjenu cjepiva najbolje mjesto je bedro (prednji postranični dio) ili gornje vanjsko područje mišića nadlaktice (deltoidni mišić). U dojenčadi i male djece ne preporučuje se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intramuskularno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davanje cjepiva u gornji vanjski kvadrant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glutealnog</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mišića (guza) zbog mogućnosti oštećenja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ishiadičnog</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živca.</a:t>
            </a:r>
            <a:b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Intramuskularno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se cijepi protiv difterije, tetanusa, pertusisa, hepatitisa B, bjesnoće,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bolesti uzrokovanih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Haemophylusom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inluenzae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tip B,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pneumokokom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 protiv kuge i kolere. </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Intradermalno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kožu!) se daje cjepivo protiv tuberkuloze (BCG), eventualno kolere, 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subkutano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(pod kožu!) se cijepi protiv morbila, rubeole,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parotitisa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inaktiviranim cjepivom protiv poliomijelitisa (IPV), cjepivom protiv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meningokoka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eventualno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pneumokoka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Haemophylusa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influenzae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tip B te protiv tifusa, žute groznice kuge i kolere.</a:t>
            </a:r>
          </a:p>
        </p:txBody>
      </p:sp>
    </p:spTree>
    <p:extLst>
      <p:ext uri="{BB962C8B-B14F-4D97-AF65-F5344CB8AC3E}">
        <p14:creationId xmlns:p14="http://schemas.microsoft.com/office/powerpoint/2010/main" val="20805705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EA7F581-A7B7-4029-AFEF-626490B8BF69}"/>
              </a:ext>
            </a:extLst>
          </p:cNvPr>
          <p:cNvSpPr txBox="1"/>
          <p:nvPr/>
        </p:nvSpPr>
        <p:spPr>
          <a:xfrm>
            <a:off x="381000" y="1860543"/>
            <a:ext cx="11430000" cy="2814873"/>
          </a:xfrm>
          <a:prstGeom prst="rect">
            <a:avLst/>
          </a:prstGeom>
          <a:noFill/>
        </p:spPr>
        <p:txBody>
          <a:bodyPr wrap="square">
            <a:spAutoFit/>
          </a:bodyPr>
          <a:lstStyle/>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Karakteristike dobrog cjepiva</a:t>
            </a: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su da mora izazivati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humoralnu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imunost - stvaranje protutijela (živa cjepiva aktiviraju i staničnu imunost), mora biti pročišćeno kako ne bi izazivalo komplikacije i ne smije sadržavati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pirogene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(supstance koje dovode do povišenja tjelesne temperature), ne smije djelovati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teratogeno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(štetno na plod) niti kancerogeno, mora biti ekonomično i stvarati dugotrajan imunitet.</a:t>
            </a:r>
          </a:p>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Trajanje postignute imunosti</a:t>
            </a: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kraće je kod mrtvih nego kod živih cjepiva pa se stoga ponovljenim cijepljenjem (revakcinacijom) potiče imunološka spremnost. Budući da je iz iskustva poznato da cijepljenje već imunih osoba ne izaziva štetne posljedice, u slučaju da je dokumentacija djeteta o cijepljenju nepotpuna bolje je dijete cijepiti prema planu nego ga ostaviti bez zaštite.</a:t>
            </a:r>
          </a:p>
        </p:txBody>
      </p:sp>
    </p:spTree>
    <p:extLst>
      <p:ext uri="{BB962C8B-B14F-4D97-AF65-F5344CB8AC3E}">
        <p14:creationId xmlns:p14="http://schemas.microsoft.com/office/powerpoint/2010/main" val="1730087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7E24EED-9280-4F7D-A289-097FBBBF8FD4}"/>
              </a:ext>
            </a:extLst>
          </p:cNvPr>
          <p:cNvSpPr txBox="1"/>
          <p:nvPr/>
        </p:nvSpPr>
        <p:spPr>
          <a:xfrm>
            <a:off x="254875" y="338587"/>
            <a:ext cx="11682249" cy="6519413"/>
          </a:xfrm>
          <a:prstGeom prst="rect">
            <a:avLst/>
          </a:prstGeom>
          <a:noFill/>
        </p:spPr>
        <p:txBody>
          <a:bodyPr wrap="square">
            <a:spAutoFit/>
          </a:bodyPr>
          <a:lstStyle/>
          <a:p>
            <a:pPr>
              <a:lnSpc>
                <a:spcPct val="107000"/>
              </a:lnSpc>
              <a:spcAft>
                <a:spcPts val="800"/>
              </a:spcAft>
            </a:pP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Popratne pojave i kontraindikacije</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Popratne pojave cijepljenja mogu biti vrlo blage, ali i vrlo ozbiljne. Novim tehnologijama nastoji se dobiti cjepivo visoke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imunogenosti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niske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reaktogenosti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no popratne pojave su često neizbježne. One se mogu podijeliti u tri skupine.</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b="1" dirty="0">
                <a:effectLst/>
                <a:latin typeface="Calibri" panose="020F0502020204030204" pitchFamily="34" charset="0"/>
                <a:ea typeface="Calibri" panose="020F0502020204030204" pitchFamily="34" charset="0"/>
                <a:cs typeface="Times New Roman" panose="02020603050405020304" pitchFamily="18" charset="0"/>
              </a:rPr>
              <a:t>Prvoj skupin</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bi pripadala tzv. </a:t>
            </a:r>
            <a:r>
              <a:rPr lang="hr-HR" sz="1800"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vakcinalna</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bolest</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stanje s blagim kliničkim simptomima prirodne bolesti.</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effectLst/>
                <a:latin typeface="Calibri" panose="020F0502020204030204" pitchFamily="34" charset="0"/>
                <a:ea typeface="Calibri" panose="020F0502020204030204" pitchFamily="34" charset="0"/>
                <a:cs typeface="Times New Roman" panose="02020603050405020304" pitchFamily="18" charset="0"/>
              </a:rPr>
              <a:t>Druga skupina </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pojava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vezana je za mjesto primjene cjepiva, ali može biti praćena i općim kliničkim simptomima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Obično se radi o lokalnom crvenilu, boli i otoku na mjestu primjene, koji nestaju nakon 24 - 72 sata, uz blage opće simptome kao što su vrućica, klonulost, gubitak apetita.</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b="1" dirty="0">
                <a:effectLst/>
                <a:latin typeface="Calibri" panose="020F0502020204030204" pitchFamily="34" charset="0"/>
                <a:ea typeface="Calibri" panose="020F0502020204030204" pitchFamily="34" charset="0"/>
                <a:cs typeface="Times New Roman" panose="02020603050405020304" pitchFamily="18" charset="0"/>
              </a:rPr>
              <a:t>Treću skupinu </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popratnih pojava čine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teške posljedice cijepljenja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kao npr.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meningoencefalitis</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nakon cijepljenja protiv morbila ili pertusisa koji ostavlja trajne posljedice. Rijetko se mogu javiti alergijske reakcije na sastojke cjepiva. U obzir dolaze alergijske reakcije na alergene jajeta koje sadrže neka cjepiva (cjepivo protiv morbila,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parotitisa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inaktivirani virus influence) te preosjetljivost na antibiotike koji su sastavni dio nekih cjepiva (MMR, OPV-</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neomicin</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OPV- streptomicin).</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Razlikujemo opće i posebne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kontraindikacije </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cijepljenje:</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opće kontraindikacije za sva cjepiva su akutne bolesti, febrilna stanja te preosjetljivost na sastojke cjepiva. Sva živa i oslabljena cjepiva ne smiju se davati trudnicama i osobama s oslabljenim imunitetom;</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svako određeno cjepivo postoje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posebne</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kontraindikacije.</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6968225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395F448-D48E-473D-B8CD-C71C1C304D5E}"/>
              </a:ext>
            </a:extLst>
          </p:cNvPr>
          <p:cNvSpPr txBox="1"/>
          <p:nvPr/>
        </p:nvSpPr>
        <p:spPr>
          <a:xfrm>
            <a:off x="409902" y="858905"/>
            <a:ext cx="10878207" cy="4840043"/>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Kalendar cijepljenja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Cijepljenje populacije provodi planski i pod nadzorom. U slučaju epidemija provode se vanredna cijepljenja no redovna odnosno kontinuirana cijepljenja propisana su posebnim dokumentima, kalendarom cijepljenja, primjer kojega ćemo prikazati.</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Kalendar cijepljenja temelji se na iskustvu</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Doba kada će se dijete zaštititi od raznih infekcija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(kalendar cijepljenja)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određuje se prema iskustvu dobivenom na prirodno zaraženim jedinkama i na iskustvu imunološkog odgovora cijepljenih. Npr. zna se da je cijepljenje DTP-om i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poliovirus</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cjepivom u dojenačko doba manje djelotvorno zbog slabije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imunogeničnosti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djeteta te dobi, ali korist koja se dobiva svakako opravdava ranu primjenu cjepiva. Cijepljenje protiv ospica provodi se tek nakon navršene prve godine života, jer se zna da je dojenčad duže zaštićena protutijelima dobivenim od majke. Neka cjepiva (npr. polio) dovode do imunosti tek nakon višekratnog cijepljenja, dok se za cjepivo protiv morbila, rubeole i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parotitisa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(upala zaušnjaka) zna da daje dobar imunološki odgovor i nakon jedne doze.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08880907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EF1E41-93D7-4DCB-989B-AC29640E06D9}"/>
              </a:ext>
            </a:extLst>
          </p:cNvPr>
          <p:cNvSpPr>
            <a:spLocks noGrp="1"/>
          </p:cNvSpPr>
          <p:nvPr>
            <p:ph type="title"/>
          </p:nvPr>
        </p:nvSpPr>
        <p:spPr>
          <a:xfrm>
            <a:off x="646111" y="452718"/>
            <a:ext cx="9404723" cy="572041"/>
          </a:xfrm>
        </p:spPr>
        <p:txBody>
          <a:bodyPr/>
          <a:lstStyle/>
          <a:p>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KALENDAR CIJEPLJENJA 2018.</a:t>
            </a: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r>
            <a:b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br>
            <a:endParaRPr lang="hr-HR" sz="4800" dirty="0">
              <a:solidFill>
                <a:srgbClr val="00B0F0"/>
              </a:solidFill>
            </a:endParaRPr>
          </a:p>
        </p:txBody>
      </p:sp>
      <p:pic>
        <p:nvPicPr>
          <p:cNvPr id="3" name="Picture 2">
            <a:hlinkClick r:id="rId2"/>
            <a:extLst>
              <a:ext uri="{FF2B5EF4-FFF2-40B4-BE49-F238E27FC236}">
                <a16:creationId xmlns:a16="http://schemas.microsoft.com/office/drawing/2014/main" xmlns="" id="{E95D489A-3CDF-458D-8F81-20D0FC48C86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364301" y="1024759"/>
            <a:ext cx="7189601" cy="5409065"/>
          </a:xfrm>
          <a:prstGeom prst="rect">
            <a:avLst/>
          </a:prstGeom>
          <a:noFill/>
          <a:ln>
            <a:noFill/>
          </a:ln>
        </p:spPr>
      </p:pic>
    </p:spTree>
    <p:extLst>
      <p:ext uri="{BB962C8B-B14F-4D97-AF65-F5344CB8AC3E}">
        <p14:creationId xmlns:p14="http://schemas.microsoft.com/office/powerpoint/2010/main" val="1088550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DEFD0F34-6CEF-4248-B850-0330A0F8CF1C}"/>
              </a:ext>
            </a:extLst>
          </p:cNvPr>
          <p:cNvSpPr txBox="1"/>
          <p:nvPr/>
        </p:nvSpPr>
        <p:spPr>
          <a:xfrm>
            <a:off x="425669" y="472967"/>
            <a:ext cx="11098924" cy="5516382"/>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Cjepivo </a:t>
            </a:r>
            <a:r>
              <a:rPr lang="hr-HR" sz="24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BioNTrch</a:t>
            </a: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t>
            </a:r>
            <a:r>
              <a:rPr lang="hr-HR" sz="24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Pfizerovog</a:t>
            </a: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cjepiva BNT162b2 (</a:t>
            </a:r>
            <a:r>
              <a:rPr lang="hr-HR" sz="24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tozinameran</a:t>
            </a: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400" b="1"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Comirnaty</a:t>
            </a: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protiv SARS-CoV-2 virusa.</a:t>
            </a:r>
            <a:endParaRPr lang="hr-HR"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Zbog aktualnosti obraditi ćemo i navedeno cjepivo obzirom da je to jedno od cjepiva koje se koristi kod nas. Njemačka tvrtka </a:t>
            </a:r>
            <a:r>
              <a:rPr lang="hr-HR"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BioNTech</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udružila se s tvrtkom </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Pfizer </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razvoju i testiranju anti-</a:t>
            </a:r>
            <a:r>
              <a:rPr lang="hr-HR"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koronavirusnog</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cjepiva poznatog kao </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BNT162b2</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generičkog naziva </a:t>
            </a:r>
            <a:r>
              <a:rPr lang="hr-HR"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tozinameran</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brendiranog</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kao </a:t>
            </a:r>
            <a:r>
              <a:rPr lang="hr-HR"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Comirnaty</a:t>
            </a:r>
            <a:r>
              <a:rPr lang="hr-HR" baseline="30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Kliničko ispitivanje pokazalo je da cjepivo ima </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učinkovitost od 95 posto</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prevenciji Covid-19, a u prosincu 2020. je – nakon službenog odobrenja za masovnu primjenu – započelo cijepljenje i istovremena distribucija cjepiva državama koje su ga tjednima i mjesecima unaprijed rezervirale i naručile. Toliko naručivanje upravo je iz razloga što su u mnogim državama  već mjesecima bili napregnuti do rubova ekonomskih,  fizičkih i mentalnih kapaciteta: od COVID-19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tijekom 2020. godine ukupno razboljelo preko 87.000.000 ljudi u svijetu (prosječno skoro 240.000 novih slučajeva svakoga dana, odnosno prosječno 10.000 novooboljelih svakoga pojedinog sata tijekom punih godinu dana), od kojih je najmanje 60% u nekom trenutku zatražilo neki oblik liječničke pomoći. Kako za COVID-19 još uvijek nije pronađen specifičan lijek unatoč brojnim pokušajima liječenja do sada poznatim lijekovima i njihovim kombinacijama, za lakše oblike bolesti (one „poput malo jače gripe“) djelotvornima su se pokazale standardne mjere protiv viroze (mirovanje, simptomatsko liječenje temperature i bolova, češnjak, slanina, čvarci, rakija, pileća juhica…), no teži oblici su zahtijevali hospitalizaciju i intenzivno liječenje, snažne protuupalne lijekove, a nerijetko i </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strojnu potporu disanju</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intubacija</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stavljanje na </a:t>
            </a:r>
            <a:r>
              <a:rPr lang="hr-HR"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respirator</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4993532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6510B20-7C97-420C-8708-25A973FF28E5}"/>
              </a:ext>
            </a:extLst>
          </p:cNvPr>
          <p:cNvSpPr txBox="1"/>
          <p:nvPr/>
        </p:nvSpPr>
        <p:spPr>
          <a:xfrm>
            <a:off x="570186" y="1049377"/>
            <a:ext cx="11051628" cy="5626156"/>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Cjepivo Pfizer-</a:t>
            </a:r>
            <a:r>
              <a:rPr lang="hr-HR" sz="2000"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BioNTech</a:t>
            </a: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se primjenjuje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dvije doze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razmaku od 21 dan. No budući da je cjepivo posve novo – baš kao i COVID-19 i njegov uzročnik, virus SARS-CoV-2 koje poznajemo tek godinu dana – još uvijek se ne može pouzdano reći koliko bi dugo mogla trajati imunost postignuta cijepljenjem. Za sada se, logikom praćenja stanja imunosti nakon preboljena COVID-19, pretpostavlja kako bi zaštita cjepivom trebala trajati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najmanje 6 do 9 mjeseci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 vjerojatno i duže od toga.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sada znamo da cjepivo osigurava snažnu zaštitu već za otprilike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10 dana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nakon prve doze: u usporedbi s ljudima koji su tijekom treće faze dvostruko-slijepih kliničkih testiranja (</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double</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hr-HR" sz="20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blind</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je naziv za testove kod kojih ni oni koji primaju ni oni koji primjenjuju cjepivo ne znaju je li u injekciji zaista cjepivo ili je placebo) primili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Pfizerovo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cjepivo, dragovoljci koji su dobili placebo su se nakon kontakta s virusom razbolijevali od COVID-19 u skoro eksponencijalno rastućem kumulativnom broju, dok među cijepljenim osobama već 10 dana iza prve doze praktički nije bilo pojave COVID-19 bolesti.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Do sada su zapažena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dva značajnija „</a:t>
            </a:r>
            <a:r>
              <a:rPr lang="hr-HR" sz="2000"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mutirana</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oblika SARS-CoV-2 virusa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Engleskoj i Južnoj Africi), no te mutacije nisu izmijenile način na koji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mRNA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iz cjepiva potiče našu imunost. Dakle, Pfizer-</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BioNTech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mRNA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cjepivo je djelotvorno i protiv tih varijanti SARS-CoV-2 virusa.</a:t>
            </a:r>
          </a:p>
          <a:p>
            <a:r>
              <a:rPr lang="hr-HR" sz="20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
            </a:r>
            <a:br>
              <a:rPr lang="hr-HR" sz="2000" u="sng"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br>
            <a:endParaRPr lang="hr-HR" sz="2000" dirty="0">
              <a:solidFill>
                <a:srgbClr val="FFFF00"/>
              </a:solidFill>
            </a:endParaRPr>
          </a:p>
        </p:txBody>
      </p:sp>
    </p:spTree>
    <p:extLst>
      <p:ext uri="{BB962C8B-B14F-4D97-AF65-F5344CB8AC3E}">
        <p14:creationId xmlns:p14="http://schemas.microsoft.com/office/powerpoint/2010/main" val="16613260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EAEEFD-B224-4E09-A28B-9FC93EC18C8D}"/>
              </a:ext>
            </a:extLst>
          </p:cNvPr>
          <p:cNvSpPr txBox="1"/>
          <p:nvPr/>
        </p:nvSpPr>
        <p:spPr>
          <a:xfrm>
            <a:off x="664779" y="1456707"/>
            <a:ext cx="10862441" cy="3905428"/>
          </a:xfrm>
          <a:prstGeom prst="rect">
            <a:avLst/>
          </a:prstGeom>
          <a:noFill/>
        </p:spPr>
        <p:txBody>
          <a:bodyPr wrap="square">
            <a:spAutoFit/>
          </a:bodyPr>
          <a:lstStyle/>
          <a:p>
            <a:pPr>
              <a:lnSpc>
                <a:spcPct val="107000"/>
              </a:lnSpc>
              <a:spcAft>
                <a:spcPts val="800"/>
              </a:spcAft>
            </a:pPr>
            <a:r>
              <a:rPr lang="hr-HR" sz="2000" b="1" dirty="0">
                <a:solidFill>
                  <a:srgbClr val="00B0F0"/>
                </a:solidFill>
                <a:latin typeface="Calibri" panose="020F0502020204030204" pitchFamily="34" charset="0"/>
                <a:ea typeface="Calibri" panose="020F0502020204030204" pitchFamily="34" charset="0"/>
                <a:cs typeface="Times New Roman" panose="02020603050405020304" pitchFamily="18" charset="0"/>
              </a:rPr>
              <a:t>Cjepivo je</a:t>
            </a: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kao sredstvo individualne i masovne zaštite od obolijevanje i daljnjeg eksplozivnog širenja COVID-19 – bilo dočekano kao slamka spasa za ljudske živote, ali i za zdravstvene službe i nadasve za posrnule ekonomije većine država u svijetu.</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Zbog svoje krhkosti, molekule u cjepivu bi se na sobnoj temperaturi vrlo brzo razgradile. Zato su osmišljeni posebni spremnici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hlađeni suhim ledom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opremljeni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termičkim senzorima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(koji su pak centralno kontrolirani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GPS-sustavom</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kako bi se osiguralo da se cjepiva mogu transportirati na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–70°C (±10°C)</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pritom održati stabilnu biokemijsku strukturu molekule.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GPS-om opremljeni termički senzori povezani su 24 sata dnevno, sedam dana u tjednu s kontrolnim sustavom koji pratiti lokaciju i temperaturu svake pošiljke cjepiva na njihovim unaprijed postavljenim rutama. Ovakvim kontrolnim sustavom Pfizer proaktivno sprečava neželjena odstupanja temperature spremnika sa cjepivom i prije nego što temperatura „pobjegne“ izvan propisanih limita.</a:t>
            </a:r>
          </a:p>
        </p:txBody>
      </p:sp>
    </p:spTree>
    <p:extLst>
      <p:ext uri="{BB962C8B-B14F-4D97-AF65-F5344CB8AC3E}">
        <p14:creationId xmlns:p14="http://schemas.microsoft.com/office/powerpoint/2010/main" val="15214666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CAF1A9-DB69-4580-8163-38FDC7D178FF}"/>
              </a:ext>
            </a:extLst>
          </p:cNvPr>
          <p:cNvSpPr>
            <a:spLocks noGrp="1"/>
          </p:cNvSpPr>
          <p:nvPr>
            <p:ph type="title"/>
          </p:nvPr>
        </p:nvSpPr>
        <p:spPr>
          <a:xfrm>
            <a:off x="1683170" y="2438400"/>
            <a:ext cx="8825659" cy="1981200"/>
          </a:xfrm>
        </p:spPr>
        <p:txBody>
          <a:bodyPr/>
          <a:lstStyle/>
          <a:p>
            <a:r>
              <a:rPr lang="hr-HR" dirty="0"/>
              <a:t>                </a:t>
            </a:r>
            <a:r>
              <a:rPr lang="hr-HR" sz="6000" dirty="0">
                <a:solidFill>
                  <a:srgbClr val="FF0000"/>
                </a:solidFill>
              </a:rPr>
              <a:t>H V A L A</a:t>
            </a:r>
            <a:endParaRPr lang="hr-HR" dirty="0">
              <a:solidFill>
                <a:srgbClr val="FF0000"/>
              </a:solidFill>
            </a:endParaRPr>
          </a:p>
        </p:txBody>
      </p:sp>
      <p:sp>
        <p:nvSpPr>
          <p:cNvPr id="3" name="Text Placeholder 2">
            <a:extLst>
              <a:ext uri="{FF2B5EF4-FFF2-40B4-BE49-F238E27FC236}">
                <a16:creationId xmlns:a16="http://schemas.microsoft.com/office/drawing/2014/main" xmlns="" id="{7A87DE57-0B35-4E58-AE02-0166DBF32744}"/>
              </a:ext>
            </a:extLst>
          </p:cNvPr>
          <p:cNvSpPr>
            <a:spLocks noGrp="1"/>
          </p:cNvSpPr>
          <p:nvPr>
            <p:ph type="body" sz="half" idx="2"/>
          </p:nvPr>
        </p:nvSpPr>
        <p:spPr>
          <a:xfrm>
            <a:off x="2920692" y="4495800"/>
            <a:ext cx="8825659" cy="2362200"/>
          </a:xfrm>
        </p:spPr>
        <p:txBody>
          <a:bodyPr/>
          <a:lstStyle/>
          <a:p>
            <a:r>
              <a:rPr lang="hr-HR" dirty="0"/>
              <a:t>                                                                                                        </a:t>
            </a:r>
            <a:r>
              <a:rPr lang="hr-HR" dirty="0">
                <a:solidFill>
                  <a:srgbClr val="FFFF00"/>
                </a:solidFill>
              </a:rPr>
              <a:t>ANITA ŠANTIĆ</a:t>
            </a:r>
          </a:p>
          <a:p>
            <a:r>
              <a:rPr lang="hr-HR" dirty="0">
                <a:solidFill>
                  <a:srgbClr val="FFFF00"/>
                </a:solidFill>
              </a:rPr>
              <a:t>                                                                                                   MEDICINSKA SESTRA</a:t>
            </a:r>
          </a:p>
        </p:txBody>
      </p:sp>
    </p:spTree>
    <p:extLst>
      <p:ext uri="{BB962C8B-B14F-4D97-AF65-F5344CB8AC3E}">
        <p14:creationId xmlns:p14="http://schemas.microsoft.com/office/powerpoint/2010/main" val="1415188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C3A289-C0C2-4DB8-ACA7-FA1363C520B6}"/>
              </a:ext>
            </a:extLst>
          </p:cNvPr>
          <p:cNvSpPr txBox="1"/>
          <p:nvPr/>
        </p:nvSpPr>
        <p:spPr>
          <a:xfrm>
            <a:off x="536028" y="464278"/>
            <a:ext cx="10578662" cy="5929444"/>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Kao što smo već spomenuli epidemiologija je specifični dio medicine i njezine metode i postupci rada u drugim dijelovima medicine gotovo ne postoje u sljedećem dijelu upoznavati ćemo se sa tim postupcima i pojmovima .</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Epidemiologija ima dva osnovna cilja</a:t>
            </a:r>
          </a:p>
          <a:p>
            <a:pPr marL="342900" lvl="0" indent="-342900">
              <a:lnSpc>
                <a:spcPct val="107000"/>
              </a:lnSpc>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Identifikacija uzroka poremećaja zdravlja, uočavanje i dokazivanje veze između uzročnika bolesti i čimbenika rizika s pojavom odstupanja od zdravlja.</a:t>
            </a:r>
          </a:p>
          <a:p>
            <a:pPr marL="342900" lvl="0" indent="-342900">
              <a:lnSpc>
                <a:spcPct val="107000"/>
              </a:lnSpc>
              <a:spcAft>
                <a:spcPts val="800"/>
              </a:spcAft>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Pronalaženje i evaluacija metoda koje se mogu primijeniti kod suzbijanja nastalog poremećaja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Radi postizanja ovih ciljeva primjenjuju se tri metode</a:t>
            </a:r>
          </a:p>
          <a:p>
            <a:pPr marL="342900" lvl="0" indent="-342900">
              <a:lnSpc>
                <a:spcPct val="107000"/>
              </a:lnSpc>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Deskriptivnu koja odgovara na pitanja tko, gdje i kada obolijeva. Iz dobivenih podataka postavljaju se pretpostavke o povezanosti</a:t>
            </a:r>
          </a:p>
          <a:p>
            <a:pPr marL="342900" lvl="0" indent="-342900">
              <a:lnSpc>
                <a:spcPct val="107000"/>
              </a:lnSpc>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Analitičku koja  testira postavljene pretpostavke. Tom metodom nastoji se pronaći razlika između skupine oboljelih ili izloženih nekom riziku i neoboljelih odnosno neizloženih riziku.</a:t>
            </a:r>
          </a:p>
          <a:p>
            <a:pPr marL="342900" lvl="0" indent="-342900">
              <a:lnSpc>
                <a:spcPct val="107000"/>
              </a:lnSpc>
              <a:spcAft>
                <a:spcPts val="800"/>
              </a:spcAft>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Eksperimentalnu koja ispituje efikasnost neke interventne mjere naprimjer imunizacija, kloriranje vode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isl</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59724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5B8E02A-D232-4698-AA4B-5CDA5C1C4E45}"/>
              </a:ext>
            </a:extLst>
          </p:cNvPr>
          <p:cNvSpPr txBox="1"/>
          <p:nvPr/>
        </p:nvSpPr>
        <p:spPr>
          <a:xfrm>
            <a:off x="677918" y="689645"/>
            <a:ext cx="11351172" cy="5761770"/>
          </a:xfrm>
          <a:prstGeom prst="rect">
            <a:avLst/>
          </a:prstGeom>
          <a:noFill/>
        </p:spPr>
        <p:txBody>
          <a:bodyPr wrap="square">
            <a:spAutoFit/>
          </a:bodyPr>
          <a:lstStyle/>
          <a:p>
            <a:pPr>
              <a:lnSpc>
                <a:spcPct val="107000"/>
              </a:lnSpc>
              <a:spcAft>
                <a:spcPts val="800"/>
              </a:spcAft>
            </a:pPr>
            <a:r>
              <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Bolesti prema trajanju dijelimo na</a:t>
            </a:r>
          </a:p>
          <a:p>
            <a:pPr marL="342900" lvl="0" indent="-342900">
              <a:lnSpc>
                <a:spcPct val="107000"/>
              </a:lnSpc>
              <a:buFont typeface="+mj-lt"/>
              <a:buAutoNum type="arabicPeriod"/>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Akutne koje počinju naglo i traju nekoliko dana do nekoliko tjedana.</a:t>
            </a:r>
          </a:p>
          <a:p>
            <a:pPr marL="457200">
              <a:lnSpc>
                <a:spcPct val="107000"/>
              </a:lnSpc>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Kronične koje traju više mjeseci, godina i doživotno.</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Prema prenošenju na druge osobe dijelimo na :</a:t>
            </a:r>
          </a:p>
          <a:p>
            <a:pPr marL="342900" lvl="0" indent="-342900">
              <a:lnSpc>
                <a:spcPct val="107000"/>
              </a:lnSpc>
              <a:buFont typeface="+mj-lt"/>
              <a:buAutoNum type="arabicPeriod"/>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Zarazne</a:t>
            </a:r>
          </a:p>
          <a:p>
            <a:pPr marL="457200">
              <a:lnSpc>
                <a:spcPct val="107000"/>
              </a:lnSpc>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Nezarazne</a:t>
            </a:r>
          </a:p>
          <a:p>
            <a:pPr>
              <a:lnSpc>
                <a:spcPct val="107000"/>
              </a:lnSpc>
              <a:spcAft>
                <a:spcPts val="800"/>
              </a:spcAft>
            </a:pPr>
            <a:r>
              <a:rPr lang="hr-HR" sz="24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400" dirty="0">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90068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CB4ED94-4D32-4FF4-B536-6A80366976EB}"/>
              </a:ext>
            </a:extLst>
          </p:cNvPr>
          <p:cNvSpPr txBox="1"/>
          <p:nvPr/>
        </p:nvSpPr>
        <p:spPr>
          <a:xfrm>
            <a:off x="2778672" y="830015"/>
            <a:ext cx="6093372" cy="4790799"/>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Prema načinu pojavljivanja bolesti dijelimo na </a:t>
            </a:r>
          </a:p>
          <a:p>
            <a:pPr marL="342900" lvl="0" indent="-342900">
              <a:lnSpc>
                <a:spcPct val="107000"/>
              </a:lnSpc>
              <a:buFont typeface="+mj-lt"/>
              <a:buAutoNum type="arabicPeriod"/>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Sporadično pojavljivanje dakle riječ je o pojedinačnim slučajevima </a:t>
            </a:r>
          </a:p>
          <a:p>
            <a:pPr marL="45720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Endemijsko pojavljivane, dugotrajno pojavljivanje na nekom određenom području</a:t>
            </a:r>
          </a:p>
          <a:p>
            <a:pPr marL="45720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3. Epidemijsko , pojava bolesti na nekom području iznad njezine uobičajene pojavnosti</a:t>
            </a:r>
          </a:p>
          <a:p>
            <a:pPr marL="457200">
              <a:lnSpc>
                <a:spcPct val="107000"/>
              </a:lnSpc>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lvl="0">
              <a:lnSpc>
                <a:spcPct val="107000"/>
              </a:lnSpc>
            </a:pPr>
            <a:r>
              <a:rPr lang="hr-HR" sz="2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4.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Pandemijsko</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u vremenski kratkom periodu bolest se proširi na više zemalja ili kontinenata.</a:t>
            </a:r>
          </a:p>
          <a:p>
            <a:pPr marL="457200">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52304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A0CBFFB-8D08-44C8-8324-4BE5C00465C6}"/>
              </a:ext>
            </a:extLst>
          </p:cNvPr>
          <p:cNvSpPr txBox="1"/>
          <p:nvPr/>
        </p:nvSpPr>
        <p:spPr>
          <a:xfrm>
            <a:off x="1531882" y="867104"/>
            <a:ext cx="9128235" cy="5528437"/>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Epidemiološka mjerenja</a:t>
            </a:r>
          </a:p>
          <a:p>
            <a:pPr>
              <a:lnSpc>
                <a:spcPct val="107000"/>
              </a:lnSpc>
              <a:spcAft>
                <a:spcPts val="800"/>
              </a:spcAft>
            </a:pP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Kao kod drugih znanstvenih područja i u epidemiologiji brojčani podaci su nužni za njezino upoznavanje.</a:t>
            </a:r>
          </a:p>
          <a:p>
            <a:pPr>
              <a:lnSpc>
                <a:spcPct val="107000"/>
              </a:lnSpc>
              <a:spcAft>
                <a:spcPts val="800"/>
              </a:spcAft>
            </a:pPr>
            <a:r>
              <a:rPr lang="hr-HR" sz="1600" b="1" dirty="0">
                <a:effectLst/>
                <a:latin typeface="Calibri" panose="020F0502020204030204" pitchFamily="34" charset="0"/>
                <a:ea typeface="Calibri" panose="020F0502020204030204" pitchFamily="34" charset="0"/>
                <a:cs typeface="Times New Roman" panose="02020603050405020304" pitchFamily="18" charset="0"/>
              </a:rPr>
              <a:t>Odnos</a:t>
            </a:r>
            <a:r>
              <a:rPr lang="hr-HR" sz="1600" dirty="0">
                <a:effectLst/>
                <a:latin typeface="Calibri" panose="020F0502020204030204" pitchFamily="34" charset="0"/>
                <a:ea typeface="Calibri" panose="020F0502020204030204" pitchFamily="34" charset="0"/>
                <a:cs typeface="Times New Roman" panose="02020603050405020304" pitchFamily="18" charset="0"/>
              </a:rPr>
              <a:t> </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kada se jedna veličina podijeli sa drugom naprimjer muški bolesnici/ženski bolesnici.</a:t>
            </a:r>
          </a:p>
          <a:p>
            <a:pPr>
              <a:lnSpc>
                <a:spcPct val="107000"/>
              </a:lnSpc>
              <a:spcAft>
                <a:spcPts val="800"/>
              </a:spcAft>
            </a:pPr>
            <a:r>
              <a:rPr lang="hr-HR" sz="1600" b="1" dirty="0">
                <a:effectLst/>
                <a:latin typeface="Calibri" panose="020F0502020204030204" pitchFamily="34" charset="0"/>
                <a:ea typeface="Calibri" panose="020F0502020204030204" pitchFamily="34" charset="0"/>
                <a:cs typeface="Times New Roman" panose="02020603050405020304" pitchFamily="18" charset="0"/>
              </a:rPr>
              <a:t>Proporcija</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odnos karakteristične ili promatrane skupine u odnosu na ukupnu populaciju npr. muški stanovnici/ukupan broj stanovnika ovaj broj se obično množi sa sto kako bi se dobio postotak promatrane populacije u odnosu na ukupnu, ako je u ovom slučaju na 10000 stanovnika broj muškaraca 5000 dobivamo broj 50 odnosno 50%.</a:t>
            </a:r>
          </a:p>
          <a:p>
            <a:pPr>
              <a:lnSpc>
                <a:spcPct val="107000"/>
              </a:lnSpc>
              <a:spcAft>
                <a:spcPts val="800"/>
              </a:spcAft>
            </a:pPr>
            <a:r>
              <a:rPr lang="hr-HR" sz="1600" b="1" dirty="0">
                <a:effectLst/>
                <a:latin typeface="Calibri" panose="020F0502020204030204" pitchFamily="34" charset="0"/>
                <a:ea typeface="Calibri" panose="020F0502020204030204" pitchFamily="34" charset="0"/>
                <a:cs typeface="Times New Roman" panose="02020603050405020304" pitchFamily="18" charset="0"/>
              </a:rPr>
              <a:t>Indeks </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najčešće služi uspoređivanju podataka iz iste statističke serije. Broj oboljelih iste starosne dobi uspoređuje se sa brojem oboljelih drugih starosnih dobi to može biti pokazatelj rizične skupine, naravno uzimaju se i drugi čimbenici u obzir koliko je </a:t>
            </a:r>
            <a:r>
              <a:rPr lang="hr-HR" sz="16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npr</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brojčani odnos promatranih skupina.</a:t>
            </a:r>
          </a:p>
          <a:p>
            <a:pPr>
              <a:lnSpc>
                <a:spcPct val="107000"/>
              </a:lnSpc>
              <a:spcAft>
                <a:spcPts val="800"/>
              </a:spcAft>
            </a:pPr>
            <a:r>
              <a:rPr lang="hr-HR" sz="1600" b="1" dirty="0">
                <a:effectLst/>
                <a:latin typeface="Calibri" panose="020F0502020204030204" pitchFamily="34" charset="0"/>
                <a:ea typeface="Calibri" panose="020F0502020204030204" pitchFamily="34" charset="0"/>
                <a:cs typeface="Times New Roman" panose="02020603050405020304" pitchFamily="18" charset="0"/>
              </a:rPr>
              <a:t>Stope </a:t>
            </a:r>
            <a:r>
              <a:rPr lang="hr-HR" sz="1600" dirty="0">
                <a:effectLst/>
                <a:latin typeface="Calibri" panose="020F0502020204030204" pitchFamily="34" charset="0"/>
                <a:ea typeface="Calibri" panose="020F0502020204030204" pitchFamily="34" charset="0"/>
                <a:cs typeface="Times New Roman" panose="02020603050405020304" pitchFamily="18" charset="0"/>
              </a:rPr>
              <a:t>izražavaju </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brzinu pojavljivanja neke pojave u jedinici vremena. </a:t>
            </a:r>
          </a:p>
          <a:p>
            <a:pPr>
              <a:lnSpc>
                <a:spcPct val="107000"/>
              </a:lnSpc>
              <a:spcAft>
                <a:spcPts val="800"/>
              </a:spcAft>
            </a:pPr>
            <a:r>
              <a:rPr lang="hr-HR" sz="1600" b="1" dirty="0">
                <a:effectLst/>
                <a:latin typeface="Calibri" panose="020F0502020204030204" pitchFamily="34" charset="0"/>
                <a:ea typeface="Calibri" panose="020F0502020204030204" pitchFamily="34" charset="0"/>
                <a:cs typeface="Times New Roman" panose="02020603050405020304" pitchFamily="18" charset="0"/>
              </a:rPr>
              <a:t>Koncept osoba-vrijeme</a:t>
            </a:r>
            <a:r>
              <a:rPr lang="hr-HR" sz="1600" dirty="0">
                <a:effectLst/>
                <a:latin typeface="Calibri" panose="020F0502020204030204" pitchFamily="34" charset="0"/>
                <a:ea typeface="Calibri" panose="020F0502020204030204" pitchFamily="34" charset="0"/>
                <a:cs typeface="Times New Roman" panose="02020603050405020304" pitchFamily="18" charset="0"/>
              </a:rPr>
              <a:t> </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primjer ovog koncepta je jedan stvarni događaj. Na dvodnevnom simpoziju sa 100 sudionika, 12 je osoba oboljelo od </a:t>
            </a:r>
            <a:r>
              <a:rPr lang="hr-HR" sz="16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legionele</a:t>
            </a: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zbog kvara klimatizacije. No u analizi je pokazano da je 50 sudionika 50%, skup napustilo nakon prvog dana i od njih je oboljelo 4 sudionika, dok je ostalih 8 ostalo oba dana sa drugih 50% sudionika. Ovakav podatak ako se ne bi uzeo u obzir čimbenik vremena odnosno duljine izloženosti lošim utjecajima mogao bi sugerirati de je prvih 50% otpornije na bolest što bi reakcije odvelo na krivi smjer.</a:t>
            </a:r>
          </a:p>
          <a:p>
            <a:pPr>
              <a:lnSpc>
                <a:spcPct val="107000"/>
              </a:lnSpc>
              <a:spcAft>
                <a:spcPts val="800"/>
              </a:spcAft>
            </a:pPr>
            <a:r>
              <a:rPr lang="hr-HR" sz="1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1550958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FBA51CE-7185-40F3-95D9-A8C8E8BE113B}"/>
              </a:ext>
            </a:extLst>
          </p:cNvPr>
          <p:cNvSpPr txBox="1"/>
          <p:nvPr/>
        </p:nvSpPr>
        <p:spPr>
          <a:xfrm>
            <a:off x="961696" y="1378526"/>
            <a:ext cx="9948041" cy="3609834"/>
          </a:xfrm>
          <a:prstGeom prst="rect">
            <a:avLst/>
          </a:prstGeom>
          <a:noFill/>
        </p:spPr>
        <p:txBody>
          <a:bodyPr wrap="square">
            <a:spAutoFit/>
          </a:bodyPr>
          <a:lstStyle/>
          <a:p>
            <a:pPr>
              <a:lnSpc>
                <a:spcPct val="107000"/>
              </a:lnSpc>
              <a:spcAft>
                <a:spcPts val="800"/>
              </a:spcAft>
            </a:pP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Pokazatelj morbiditeta (</a:t>
            </a:r>
            <a:r>
              <a:rPr lang="hr-HR" sz="2800" dirty="0" err="1">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oboljevanja</a:t>
            </a: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Vrlo zanimljiv podatak. Naprimjer ako bi na nekom području imali 10 oboljelih od AIDS-a na milijun stanovnika može zapravo značiti dvije stvari :</a:t>
            </a:r>
          </a:p>
          <a:p>
            <a:pPr marL="342900" lvl="0" indent="-34290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 svake godine na promatranom području umre 10 bolesnika ili se sa njega odsele i dođe 10 novih.</a:t>
            </a:r>
          </a:p>
          <a:p>
            <a:pPr marL="342900" lvl="0" indent="-342900">
              <a:lnSpc>
                <a:spcPct val="107000"/>
              </a:lnSpc>
              <a:spcAft>
                <a:spcPts val="800"/>
              </a:spcAft>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 iste osobe već godinama žive na tom području ali im je zbog terapijskih mjera stanje stabilno.</a:t>
            </a:r>
          </a:p>
          <a:p>
            <a:pPr marL="228600">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Stoga se rade drugi ili dodatni izračuni koje ovdje nije potrebno opisivati.</a:t>
            </a:r>
          </a:p>
        </p:txBody>
      </p:sp>
    </p:spTree>
    <p:extLst>
      <p:ext uri="{BB962C8B-B14F-4D97-AF65-F5344CB8AC3E}">
        <p14:creationId xmlns:p14="http://schemas.microsoft.com/office/powerpoint/2010/main" val="27440058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7FB6665-1AF8-4245-AC97-47982AB6C9EB}"/>
              </a:ext>
            </a:extLst>
          </p:cNvPr>
          <p:cNvSpPr txBox="1"/>
          <p:nvPr/>
        </p:nvSpPr>
        <p:spPr>
          <a:xfrm>
            <a:off x="388883" y="720374"/>
            <a:ext cx="11414234" cy="5483104"/>
          </a:xfrm>
          <a:prstGeom prst="rect">
            <a:avLst/>
          </a:prstGeom>
          <a:noFill/>
        </p:spPr>
        <p:txBody>
          <a:bodyPr wrap="square">
            <a:spAutoFit/>
          </a:bodyPr>
          <a:lstStyle/>
          <a:p>
            <a:pPr marL="228600">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Pokazatelj mortaliteta ( umiranja)</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marL="228600">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konačnici smrtnost je najteža posljedica neke bolesti i ovdje se koriste ili izučavaju dva pojma</a:t>
            </a:r>
          </a:p>
          <a:p>
            <a:pPr marL="342900" lvl="0" indent="-342900">
              <a:lnSpc>
                <a:spcPct val="107000"/>
              </a:lnSpc>
              <a:buFont typeface="Calibri" panose="020F0502020204030204" pitchFamily="34" charset="0"/>
              <a:buChar char="-"/>
            </a:pPr>
            <a:r>
              <a:rPr lang="hr-HR" sz="2400" b="1" dirty="0">
                <a:effectLst/>
                <a:latin typeface="Calibri" panose="020F0502020204030204" pitchFamily="34" charset="0"/>
                <a:ea typeface="Calibri" panose="020F0502020204030204" pitchFamily="34" charset="0"/>
                <a:cs typeface="Times New Roman" panose="02020603050405020304" pitchFamily="18" charset="0"/>
              </a:rPr>
              <a:t>Mortalitet</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pokazuje utjecaj novonastalog događaja na smrtni ishod u odnosu na svu populaciju.</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107000"/>
              </a:lnSpc>
            </a:pPr>
            <a:r>
              <a:rPr lang="hr-HR" sz="2400" dirty="0">
                <a:effectLst/>
                <a:latin typeface="Calibri" panose="020F0502020204030204" pitchFamily="34" charset="0"/>
                <a:ea typeface="Calibri" panose="020F0502020204030204" pitchFamily="34" charset="0"/>
                <a:cs typeface="Times New Roman" panose="02020603050405020304" pitchFamily="18" charset="0"/>
              </a:rPr>
              <a:t>Stopa mortaliteta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Broj umrlih u određenom periodu x K / zbroj osoba, vremena izloženosti</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Calibri" panose="020F0502020204030204" pitchFamily="34" charset="0"/>
              <a:buChar char="-"/>
            </a:pPr>
            <a:r>
              <a:rPr lang="hr-HR" sz="2400" b="1" dirty="0">
                <a:effectLst/>
                <a:latin typeface="Calibri" panose="020F0502020204030204" pitchFamily="34" charset="0"/>
                <a:ea typeface="Calibri" panose="020F0502020204030204" pitchFamily="34" charset="0"/>
                <a:cs typeface="Times New Roman" panose="02020603050405020304" pitchFamily="18" charset="0"/>
              </a:rPr>
              <a:t>Letalitet</a:t>
            </a:r>
            <a:r>
              <a:rPr lang="hr-HR" sz="2400" dirty="0">
                <a:effectLst/>
                <a:latin typeface="Calibri" panose="020F0502020204030204" pitchFamily="34" charset="0"/>
                <a:ea typeface="Calibri" panose="020F0502020204030204" pitchFamily="34" charset="0"/>
                <a:cs typeface="Times New Roman" panose="02020603050405020304" pitchFamily="18" charset="0"/>
              </a:rPr>
              <a:t>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pokazuje težinu neke bolesti odnosno koliko od oboljelih može očekivati smrtni ishod. </a:t>
            </a:r>
          </a:p>
          <a:p>
            <a:pPr marL="457200">
              <a:lnSpc>
                <a:spcPct val="107000"/>
              </a:lnSpc>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107000"/>
              </a:lnSpc>
              <a:spcAft>
                <a:spcPts val="800"/>
              </a:spcAft>
            </a:pPr>
            <a:r>
              <a:rPr lang="hr-HR" sz="2400" dirty="0">
                <a:effectLst/>
                <a:latin typeface="Calibri" panose="020F0502020204030204" pitchFamily="34" charset="0"/>
                <a:ea typeface="Calibri" panose="020F0502020204030204" pitchFamily="34" charset="0"/>
                <a:cs typeface="Times New Roman" panose="02020603050405020304" pitchFamily="18" charset="0"/>
              </a:rPr>
              <a:t>Letalitet= Broj umrlih od neke bolesti x 100 / broj oboljelih od te bolesti.</a:t>
            </a:r>
          </a:p>
        </p:txBody>
      </p:sp>
    </p:spTree>
    <p:extLst>
      <p:ext uri="{BB962C8B-B14F-4D97-AF65-F5344CB8AC3E}">
        <p14:creationId xmlns:p14="http://schemas.microsoft.com/office/powerpoint/2010/main" val="29532477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229</TotalTime>
  <Words>2572</Words>
  <Application>Microsoft Office PowerPoint</Application>
  <PresentationFormat>Widescreen</PresentationFormat>
  <Paragraphs>177</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Century Gothic</vt:lpstr>
      <vt:lpstr>Symbol</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Gripa (Influenza)  </vt:lpstr>
      <vt:lpstr>PowerPoint Presentation</vt:lpstr>
      <vt:lpstr>PowerPoint Presentation</vt:lpstr>
      <vt:lpstr>PowerPoint Presentation</vt:lpstr>
      <vt:lpstr>PowerPoint Presentation</vt:lpstr>
      <vt:lpstr>PowerPoint Presentation</vt:lpstr>
      <vt:lpstr>                        Cijepljenje ( vakcinacija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KALENDAR CIJEPLJENJA 2018. </vt:lpstr>
      <vt:lpstr>PowerPoint Presentation</vt:lpstr>
      <vt:lpstr>PowerPoint Presentation</vt:lpstr>
      <vt:lpstr>PowerPoint Presentation</vt:lpstr>
      <vt:lpstr>                H V A L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Dražen</dc:creator>
  <cp:lastModifiedBy>IT</cp:lastModifiedBy>
  <cp:revision>17</cp:revision>
  <dcterms:created xsi:type="dcterms:W3CDTF">2021-01-09T17:06:58Z</dcterms:created>
  <dcterms:modified xsi:type="dcterms:W3CDTF">2021-01-19T09:08:05Z</dcterms:modified>
</cp:coreProperties>
</file>